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0" r:id="rId4"/>
    <p:sldId id="272" r:id="rId5"/>
    <p:sldId id="271" r:id="rId6"/>
    <p:sldId id="261" r:id="rId7"/>
    <p:sldId id="266"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532D-3EDD-6243-A6CC-AEDEFEE38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8BF6FA-DF34-DA7D-7866-AD585044D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97E187-18A2-68D0-C56D-305ABACC6747}"/>
              </a:ext>
            </a:extLst>
          </p:cNvPr>
          <p:cNvSpPr>
            <a:spLocks noGrp="1"/>
          </p:cNvSpPr>
          <p:nvPr>
            <p:ph type="dt" sz="half" idx="10"/>
          </p:nvPr>
        </p:nvSpPr>
        <p:spPr>
          <a:xfrm>
            <a:off x="8610600" y="5825285"/>
            <a:ext cx="2743200" cy="365125"/>
          </a:xfrm>
        </p:spPr>
        <p:txBody>
          <a:bodyPr/>
          <a:lstStyle/>
          <a:p>
            <a:fld id="{FF7E7B1C-B01E-4DF4-803C-EA26615BAF1F}" type="datetimeFigureOut">
              <a:rPr lang="en-GB" smtClean="0"/>
              <a:t>06/02/2025</a:t>
            </a:fld>
            <a:endParaRPr lang="en-GB"/>
          </a:p>
        </p:txBody>
      </p:sp>
      <p:sp>
        <p:nvSpPr>
          <p:cNvPr id="5" name="Footer Placeholder 4">
            <a:extLst>
              <a:ext uri="{FF2B5EF4-FFF2-40B4-BE49-F238E27FC236}">
                <a16:creationId xmlns:a16="http://schemas.microsoft.com/office/drawing/2014/main" id="{D7C8FED6-3FBD-CAEF-2E2F-7E45BAFB6FF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8573A99-C5DC-EE44-89D8-52C3E12AADCB}"/>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26331577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04F5-585C-5AB4-AC43-48C5827168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CF0D65-6E17-1061-91C0-7698D59A63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3CF08-321D-379F-BC99-1FADDCF55689}"/>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5" name="Footer Placeholder 4">
            <a:extLst>
              <a:ext uri="{FF2B5EF4-FFF2-40B4-BE49-F238E27FC236}">
                <a16:creationId xmlns:a16="http://schemas.microsoft.com/office/drawing/2014/main" id="{423E5A1C-EFE7-1894-41E7-2731C35FFD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1499D-FDAB-6FB5-5A68-5A5863536D93}"/>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77200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DDEF2-9900-6CE3-2C35-F9CF0DD866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B54E7A-2179-BB17-3F6D-304679CC93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B805F7-F8D6-1027-B9B1-12C786F1CF4C}"/>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5" name="Footer Placeholder 4">
            <a:extLst>
              <a:ext uri="{FF2B5EF4-FFF2-40B4-BE49-F238E27FC236}">
                <a16:creationId xmlns:a16="http://schemas.microsoft.com/office/drawing/2014/main" id="{7F63D1C5-08F9-8845-DDE3-157D01FA2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6BCC2-28FB-8D14-4A3D-E3A9CF404A2E}"/>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258216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3C6E-3D1F-B69C-DCB3-B9117DB126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F99B09-F7AE-B3C7-197E-CD2BF8CEA1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668AD1-3DBD-F2BA-6FB1-6D911BC6D4AE}"/>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5" name="Footer Placeholder 4">
            <a:extLst>
              <a:ext uri="{FF2B5EF4-FFF2-40B4-BE49-F238E27FC236}">
                <a16:creationId xmlns:a16="http://schemas.microsoft.com/office/drawing/2014/main" id="{3EAFC084-C74C-8410-3F9F-8F6B89AA4D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10AA7F-CF46-1C14-5FD6-EC24E2A43F96}"/>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124913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8BDC-D463-6E19-D594-9FF53FA167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7B879D-754C-782B-4561-B53C296FF2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6C0E22-590C-6C88-C892-783C82B42A29}"/>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5" name="Footer Placeholder 4">
            <a:extLst>
              <a:ext uri="{FF2B5EF4-FFF2-40B4-BE49-F238E27FC236}">
                <a16:creationId xmlns:a16="http://schemas.microsoft.com/office/drawing/2014/main" id="{90CBA553-7F2C-AEC7-6038-C4BE60762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237207-DEB5-84BA-B5BE-1DF699A903DC}"/>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26150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672D-4E86-DB8E-7EAD-01C7E709C2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E0EEA-D037-DCEA-ED2E-D579970A97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248AE7-AEA8-186F-861E-84384ACAA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CB85EB-4724-76BE-4B49-55A32B46CCC1}"/>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6" name="Footer Placeholder 5">
            <a:extLst>
              <a:ext uri="{FF2B5EF4-FFF2-40B4-BE49-F238E27FC236}">
                <a16:creationId xmlns:a16="http://schemas.microsoft.com/office/drawing/2014/main" id="{E7C5D7B9-1C2E-6D1D-7866-777FECE028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4B6070-CC05-60AD-E9C6-0951B17AD562}"/>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321446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109D-6F5D-7D9C-E62B-73FAC3236D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D3D610-7B73-5888-29FB-9A091C6E4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C70D7-F391-32C2-8A49-D8A80D880C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5F0333-2F6C-9320-17D5-5DB4EF6BA0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40DDD2-3021-A471-FC8B-670864F791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9B45E7-F60F-30D9-B085-245A26EEA784}"/>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8" name="Footer Placeholder 7">
            <a:extLst>
              <a:ext uri="{FF2B5EF4-FFF2-40B4-BE49-F238E27FC236}">
                <a16:creationId xmlns:a16="http://schemas.microsoft.com/office/drawing/2014/main" id="{37CC2122-00BF-EC13-BB0C-56850E7602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399208-A470-A10A-7371-A2D3BFBB06C8}"/>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337532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F8B1-5967-50FC-E01A-89FE6CD757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46BEA8-FBC5-C9E6-81A3-E59B32481E8A}"/>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4" name="Footer Placeholder 3">
            <a:extLst>
              <a:ext uri="{FF2B5EF4-FFF2-40B4-BE49-F238E27FC236}">
                <a16:creationId xmlns:a16="http://schemas.microsoft.com/office/drawing/2014/main" id="{7F7BFFA2-D8A9-A18B-64EA-AF164E94A5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640E86-3F53-1DBE-EFEB-2E348E6AE775}"/>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61577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91D7A-6DD7-AEB1-F8B8-98739B5247AE}"/>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3" name="Footer Placeholder 2">
            <a:extLst>
              <a:ext uri="{FF2B5EF4-FFF2-40B4-BE49-F238E27FC236}">
                <a16:creationId xmlns:a16="http://schemas.microsoft.com/office/drawing/2014/main" id="{03657394-7A86-F492-0945-97271C8578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C6E491-AEC1-A7E9-8B18-A776918403DD}"/>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243057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952D-1E0E-CDF2-60E5-D85E029E3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C169AA-BBA1-5583-95E2-4C4163BD25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7C754-B6E2-7B29-BA07-18180D16B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AE084-9188-94FD-060E-E7E5AC1CEF6B}"/>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6" name="Footer Placeholder 5">
            <a:extLst>
              <a:ext uri="{FF2B5EF4-FFF2-40B4-BE49-F238E27FC236}">
                <a16:creationId xmlns:a16="http://schemas.microsoft.com/office/drawing/2014/main" id="{FDF92240-90C9-3647-8BA2-8AF0D041C8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CB5184-71F8-BCC1-2FE2-220ACDDCDEC3}"/>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152136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9E60-8700-08AD-A4BF-8A36B5E18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326FBC-B13F-82CD-D880-B8AF5128F4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A06032-4126-7FE1-C110-A102886E3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674A5-81CA-ABB4-DB69-74C881590002}"/>
              </a:ext>
            </a:extLst>
          </p:cNvPr>
          <p:cNvSpPr>
            <a:spLocks noGrp="1"/>
          </p:cNvSpPr>
          <p:nvPr>
            <p:ph type="dt" sz="half" idx="10"/>
          </p:nvPr>
        </p:nvSpPr>
        <p:spPr/>
        <p:txBody>
          <a:bodyPr/>
          <a:lstStyle/>
          <a:p>
            <a:fld id="{FF7E7B1C-B01E-4DF4-803C-EA26615BAF1F}" type="datetimeFigureOut">
              <a:rPr lang="en-GB" smtClean="0"/>
              <a:t>06/02/2025</a:t>
            </a:fld>
            <a:endParaRPr lang="en-GB"/>
          </a:p>
        </p:txBody>
      </p:sp>
      <p:sp>
        <p:nvSpPr>
          <p:cNvPr id="6" name="Footer Placeholder 5">
            <a:extLst>
              <a:ext uri="{FF2B5EF4-FFF2-40B4-BE49-F238E27FC236}">
                <a16:creationId xmlns:a16="http://schemas.microsoft.com/office/drawing/2014/main" id="{81CD64BE-65E9-E62D-F3B1-392E6646A4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EE9CCA-014D-5590-0CFA-62BD1D1114ED}"/>
              </a:ext>
            </a:extLst>
          </p:cNvPr>
          <p:cNvSpPr>
            <a:spLocks noGrp="1"/>
          </p:cNvSpPr>
          <p:nvPr>
            <p:ph type="sldNum" sz="quarter" idx="12"/>
          </p:nvPr>
        </p:nvSpPr>
        <p:spPr/>
        <p:txBody>
          <a:bodyPr/>
          <a:lstStyle/>
          <a:p>
            <a:fld id="{6BBD1C25-6D9F-48FB-A35A-B5E5AE4EA5BF}" type="slidenum">
              <a:rPr lang="en-GB" smtClean="0"/>
              <a:t>‹#›</a:t>
            </a:fld>
            <a:endParaRPr lang="en-GB"/>
          </a:p>
        </p:txBody>
      </p:sp>
    </p:spTree>
    <p:extLst>
      <p:ext uri="{BB962C8B-B14F-4D97-AF65-F5344CB8AC3E}">
        <p14:creationId xmlns:p14="http://schemas.microsoft.com/office/powerpoint/2010/main" val="3474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3122F-4A59-0CB0-D719-789E825B4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D5ED763-89FE-99B7-F5E4-C038C0F21558}"/>
              </a:ext>
            </a:extLst>
          </p:cNvPr>
          <p:cNvSpPr>
            <a:spLocks noGrp="1"/>
          </p:cNvSpPr>
          <p:nvPr>
            <p:ph type="body" idx="1"/>
          </p:nvPr>
        </p:nvSpPr>
        <p:spPr>
          <a:xfrm>
            <a:off x="838200" y="1765990"/>
            <a:ext cx="10515600" cy="3780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75FA5A-0D73-8322-DA02-6829E0E8C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E7B1C-B01E-4DF4-803C-EA26615BAF1F}" type="datetimeFigureOut">
              <a:rPr lang="en-GB" smtClean="0"/>
              <a:t>06/02/2025</a:t>
            </a:fld>
            <a:endParaRPr lang="en-GB" dirty="0"/>
          </a:p>
        </p:txBody>
      </p:sp>
      <p:sp>
        <p:nvSpPr>
          <p:cNvPr id="5" name="Footer Placeholder 4">
            <a:extLst>
              <a:ext uri="{FF2B5EF4-FFF2-40B4-BE49-F238E27FC236}">
                <a16:creationId xmlns:a16="http://schemas.microsoft.com/office/drawing/2014/main" id="{588249BC-82FF-CEFE-C34A-6A83D54EE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472523-51E2-D1DD-5497-C49C0B49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D1C25-6D9F-48FB-A35A-B5E5AE4EA5BF}" type="slidenum">
              <a:rPr lang="en-GB" smtClean="0"/>
              <a:t>‹#›</a:t>
            </a:fld>
            <a:endParaRPr lang="en-GB"/>
          </a:p>
        </p:txBody>
      </p:sp>
      <p:pic>
        <p:nvPicPr>
          <p:cNvPr id="8" name="Picture 7">
            <a:extLst>
              <a:ext uri="{FF2B5EF4-FFF2-40B4-BE49-F238E27FC236}">
                <a16:creationId xmlns:a16="http://schemas.microsoft.com/office/drawing/2014/main" id="{7577D0C7-0BD8-AFDB-1359-FA8C8DD2E1C9}"/>
              </a:ext>
            </a:extLst>
          </p:cNvPr>
          <p:cNvPicPr>
            <a:picLocks noChangeAspect="1"/>
          </p:cNvPicPr>
          <p:nvPr userDrawn="1"/>
        </p:nvPicPr>
        <p:blipFill>
          <a:blip r:embed="rId13"/>
          <a:stretch>
            <a:fillRect/>
          </a:stretch>
        </p:blipFill>
        <p:spPr>
          <a:xfrm>
            <a:off x="855179" y="5470733"/>
            <a:ext cx="3009943" cy="1219987"/>
          </a:xfrm>
          <a:prstGeom prst="rect">
            <a:avLst/>
          </a:prstGeom>
        </p:spPr>
      </p:pic>
      <p:sp>
        <p:nvSpPr>
          <p:cNvPr id="9" name="Rectangle 8">
            <a:extLst>
              <a:ext uri="{FF2B5EF4-FFF2-40B4-BE49-F238E27FC236}">
                <a16:creationId xmlns:a16="http://schemas.microsoft.com/office/drawing/2014/main" id="{B32A4E00-BC7D-38C2-2867-DB649AAFE598}"/>
              </a:ext>
            </a:extLst>
          </p:cNvPr>
          <p:cNvSpPr/>
          <p:nvPr userDrawn="1"/>
        </p:nvSpPr>
        <p:spPr>
          <a:xfrm>
            <a:off x="89452" y="119270"/>
            <a:ext cx="636105" cy="6646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9773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ventbrite.co.uk/e/paediatric-advanced-practice-network-study-day-tickets-1088463707249?aff=oddtdtcreator" TargetMode="External"/><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advanced-practice.hee.nhs.uk/our-work/credentials/endorsed-credential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FFFF2B-C0E8-DE69-3551-AE7A81BCAD7B}"/>
              </a:ext>
            </a:extLst>
          </p:cNvPr>
          <p:cNvSpPr>
            <a:spLocks noGrp="1"/>
          </p:cNvSpPr>
          <p:nvPr>
            <p:ph type="ctrTitle"/>
          </p:nvPr>
        </p:nvSpPr>
        <p:spPr>
          <a:xfrm>
            <a:off x="1767862" y="907495"/>
            <a:ext cx="9144000" cy="2387600"/>
          </a:xfrm>
        </p:spPr>
        <p:txBody>
          <a:bodyPr>
            <a:normAutofit/>
          </a:bodyPr>
          <a:lstStyle/>
          <a:p>
            <a:r>
              <a:rPr lang="en-GB" b="1" dirty="0">
                <a:solidFill>
                  <a:srgbClr val="0070C0"/>
                </a:solidFill>
              </a:rPr>
              <a:t>Paediatric Advanced Practice Network (</a:t>
            </a:r>
            <a:r>
              <a:rPr lang="en-GB" b="1" dirty="0" err="1">
                <a:solidFill>
                  <a:srgbClr val="0070C0"/>
                </a:solidFill>
              </a:rPr>
              <a:t>PAPn</a:t>
            </a:r>
            <a:r>
              <a:rPr lang="en-GB" b="1" dirty="0">
                <a:solidFill>
                  <a:srgbClr val="0070C0"/>
                </a:solidFill>
              </a:rPr>
              <a:t>)</a:t>
            </a:r>
          </a:p>
        </p:txBody>
      </p:sp>
      <p:sp>
        <p:nvSpPr>
          <p:cNvPr id="2" name="CasellaDiTesto 1">
            <a:extLst>
              <a:ext uri="{FF2B5EF4-FFF2-40B4-BE49-F238E27FC236}">
                <a16:creationId xmlns:a16="http://schemas.microsoft.com/office/drawing/2014/main" id="{BD7D56C1-1BF6-44E7-02EC-3209C6417750}"/>
              </a:ext>
            </a:extLst>
          </p:cNvPr>
          <p:cNvSpPr txBox="1"/>
          <p:nvPr/>
        </p:nvSpPr>
        <p:spPr>
          <a:xfrm>
            <a:off x="5212209" y="3378240"/>
            <a:ext cx="3104147" cy="369332"/>
          </a:xfrm>
          <a:prstGeom prst="rect">
            <a:avLst/>
          </a:prstGeom>
          <a:noFill/>
        </p:spPr>
        <p:txBody>
          <a:bodyPr wrap="square" rtlCol="0">
            <a:spAutoFit/>
          </a:bodyPr>
          <a:lstStyle/>
          <a:p>
            <a:pPr algn="ctr"/>
            <a:r>
              <a:rPr lang="en-GB" dirty="0"/>
              <a:t>28-01-2025</a:t>
            </a:r>
            <a:endParaRPr lang="it-IT" dirty="0"/>
          </a:p>
        </p:txBody>
      </p:sp>
      <p:pic>
        <p:nvPicPr>
          <p:cNvPr id="3" name="Immagine 2">
            <a:extLst>
              <a:ext uri="{FF2B5EF4-FFF2-40B4-BE49-F238E27FC236}">
                <a16:creationId xmlns:a16="http://schemas.microsoft.com/office/drawing/2014/main" id="{6E39B853-0844-FF97-2352-C576284E26BB}"/>
              </a:ext>
            </a:extLst>
          </p:cNvPr>
          <p:cNvPicPr>
            <a:picLocks noChangeAspect="1"/>
          </p:cNvPicPr>
          <p:nvPr/>
        </p:nvPicPr>
        <p:blipFill>
          <a:blip r:embed="rId2"/>
          <a:stretch>
            <a:fillRect/>
          </a:stretch>
        </p:blipFill>
        <p:spPr>
          <a:xfrm>
            <a:off x="3842431" y="6039853"/>
            <a:ext cx="2224172" cy="728384"/>
          </a:xfrm>
          <a:prstGeom prst="rect">
            <a:avLst/>
          </a:prstGeom>
        </p:spPr>
      </p:pic>
      <p:pic>
        <p:nvPicPr>
          <p:cNvPr id="4" name="Immagine 3">
            <a:extLst>
              <a:ext uri="{FF2B5EF4-FFF2-40B4-BE49-F238E27FC236}">
                <a16:creationId xmlns:a16="http://schemas.microsoft.com/office/drawing/2014/main" id="{654A4729-387F-8C96-C400-666817F4B2CC}"/>
              </a:ext>
            </a:extLst>
          </p:cNvPr>
          <p:cNvPicPr>
            <a:picLocks noChangeAspect="1"/>
          </p:cNvPicPr>
          <p:nvPr/>
        </p:nvPicPr>
        <p:blipFill>
          <a:blip r:embed="rId3"/>
          <a:stretch>
            <a:fillRect/>
          </a:stretch>
        </p:blipFill>
        <p:spPr>
          <a:xfrm>
            <a:off x="6339862" y="6036926"/>
            <a:ext cx="2089460" cy="731311"/>
          </a:xfrm>
          <a:prstGeom prst="rect">
            <a:avLst/>
          </a:prstGeom>
        </p:spPr>
      </p:pic>
      <p:pic>
        <p:nvPicPr>
          <p:cNvPr id="5" name="Immagine 4">
            <a:extLst>
              <a:ext uri="{FF2B5EF4-FFF2-40B4-BE49-F238E27FC236}">
                <a16:creationId xmlns:a16="http://schemas.microsoft.com/office/drawing/2014/main" id="{6003501C-E11A-492F-02DB-F6C3D7996F0B}"/>
              </a:ext>
            </a:extLst>
          </p:cNvPr>
          <p:cNvPicPr>
            <a:picLocks noChangeAspect="1"/>
          </p:cNvPicPr>
          <p:nvPr/>
        </p:nvPicPr>
        <p:blipFill>
          <a:blip r:embed="rId4"/>
          <a:stretch>
            <a:fillRect/>
          </a:stretch>
        </p:blipFill>
        <p:spPr>
          <a:xfrm>
            <a:off x="9280358" y="4732054"/>
            <a:ext cx="2713544" cy="2102192"/>
          </a:xfrm>
          <a:prstGeom prst="rect">
            <a:avLst/>
          </a:prstGeom>
        </p:spPr>
      </p:pic>
    </p:spTree>
    <p:extLst>
      <p:ext uri="{BB962C8B-B14F-4D97-AF65-F5344CB8AC3E}">
        <p14:creationId xmlns:p14="http://schemas.microsoft.com/office/powerpoint/2010/main" val="164209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esk with stethoscope and computer keyboard">
            <a:extLst>
              <a:ext uri="{FF2B5EF4-FFF2-40B4-BE49-F238E27FC236}">
                <a16:creationId xmlns:a16="http://schemas.microsoft.com/office/drawing/2014/main" id="{00C04912-47AF-6D3D-7E29-AA05ABE3710F}"/>
              </a:ext>
            </a:extLst>
          </p:cNvPr>
          <p:cNvPicPr>
            <a:picLocks noChangeAspect="1"/>
          </p:cNvPicPr>
          <p:nvPr/>
        </p:nvPicPr>
        <p:blipFill rotWithShape="1">
          <a:blip r:embed="rId2"/>
          <a:srcRect l="40736" r="-1" b="-1"/>
          <a:stretch/>
        </p:blipFill>
        <p:spPr>
          <a:xfrm>
            <a:off x="6103027" y="10"/>
            <a:ext cx="6088971" cy="6857990"/>
          </a:xfrm>
          <a:prstGeom prst="rect">
            <a:avLst/>
          </a:prstGeom>
        </p:spPr>
      </p:pic>
      <p:sp useBgFill="1">
        <p:nvSpPr>
          <p:cNvPr id="20" name="Rectangle 1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71701DC6-2795-B301-4B4C-8125B52DD0AE}"/>
              </a:ext>
            </a:extLst>
          </p:cNvPr>
          <p:cNvSpPr txBox="1"/>
          <p:nvPr/>
        </p:nvSpPr>
        <p:spPr>
          <a:xfrm>
            <a:off x="272717" y="1772653"/>
            <a:ext cx="5374104" cy="3959029"/>
          </a:xfrm>
          <a:prstGeom prst="rect">
            <a:avLst/>
          </a:prstGeom>
        </p:spPr>
        <p:txBody>
          <a:bodyPr vert="horz" lIns="91440" tIns="45720" rIns="91440" bIns="45720" rtlCol="0" anchor="ctr">
            <a:normAutofit fontScale="62500" lnSpcReduction="20000"/>
          </a:bodyPr>
          <a:lstStyle/>
          <a:p>
            <a:pPr>
              <a:lnSpc>
                <a:spcPct val="90000"/>
              </a:lnSpc>
              <a:spcAft>
                <a:spcPts val="600"/>
              </a:spcAft>
            </a:pPr>
            <a:r>
              <a:rPr lang="en-US" sz="3600" b="1" dirty="0">
                <a:solidFill>
                  <a:srgbClr val="0070C0"/>
                </a:solidFill>
              </a:rPr>
              <a:t>Today’s meeting</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endParaRPr lang="en-US" sz="1900" dirty="0"/>
          </a:p>
          <a:p>
            <a:pPr indent="-228600" algn="just">
              <a:lnSpc>
                <a:spcPct val="90000"/>
              </a:lnSpc>
              <a:spcAft>
                <a:spcPts val="600"/>
              </a:spcAft>
              <a:buFont typeface="Arial" panose="020B0604020202020204" pitchFamily="34" charset="0"/>
              <a:buChar char="•"/>
            </a:pPr>
            <a:r>
              <a:rPr lang="en-US" sz="2800" dirty="0">
                <a:solidFill>
                  <a:srgbClr val="0070C0"/>
                </a:solidFill>
              </a:rPr>
              <a:t>S. </a:t>
            </a:r>
            <a:r>
              <a:rPr lang="en-US" sz="2800" dirty="0" err="1">
                <a:solidFill>
                  <a:srgbClr val="0070C0"/>
                </a:solidFill>
              </a:rPr>
              <a:t>Meenan</a:t>
            </a:r>
            <a:r>
              <a:rPr lang="en-US" sz="2800" dirty="0">
                <a:solidFill>
                  <a:srgbClr val="0070C0"/>
                </a:solidFill>
              </a:rPr>
              <a:t> and A. Righetti </a:t>
            </a:r>
            <a:r>
              <a:rPr lang="en-US" sz="2800" dirty="0"/>
              <a:t>- Network update</a:t>
            </a:r>
          </a:p>
          <a:p>
            <a:pPr indent="-228600" algn="just">
              <a:lnSpc>
                <a:spcPct val="90000"/>
              </a:lnSpc>
              <a:spcAft>
                <a:spcPts val="600"/>
              </a:spcAft>
              <a:buFont typeface="Arial" panose="020B0604020202020204" pitchFamily="34" charset="0"/>
              <a:buChar char="•"/>
            </a:pPr>
            <a:endParaRPr lang="en-US" sz="2800" dirty="0"/>
          </a:p>
          <a:p>
            <a:pPr indent="-228600" algn="just">
              <a:lnSpc>
                <a:spcPct val="90000"/>
              </a:lnSpc>
              <a:spcAft>
                <a:spcPts val="600"/>
              </a:spcAft>
              <a:buFont typeface="Arial" panose="020B0604020202020204" pitchFamily="34" charset="0"/>
              <a:buChar char="•"/>
            </a:pPr>
            <a:r>
              <a:rPr lang="en-US" sz="2800" dirty="0"/>
              <a:t>Cardiac, Pre </a:t>
            </a:r>
            <a:r>
              <a:rPr lang="en-US" sz="2800" dirty="0" err="1"/>
              <a:t>Itu</a:t>
            </a:r>
            <a:r>
              <a:rPr lang="en-US" sz="2800" dirty="0"/>
              <a:t> Management &amp; Overview of Cardiac Anomalies in </a:t>
            </a:r>
            <a:r>
              <a:rPr lang="en-US" sz="2800" dirty="0" err="1"/>
              <a:t>Paediatrics</a:t>
            </a:r>
            <a:r>
              <a:rPr lang="en-US" sz="2800" dirty="0"/>
              <a:t> - </a:t>
            </a:r>
            <a:r>
              <a:rPr lang="en-US" sz="2800" dirty="0">
                <a:solidFill>
                  <a:srgbClr val="0070C0"/>
                </a:solidFill>
              </a:rPr>
              <a:t>Cho Ng</a:t>
            </a:r>
            <a:r>
              <a:rPr lang="en-US" sz="2800" dirty="0"/>
              <a:t>, </a:t>
            </a:r>
            <a:r>
              <a:rPr lang="en-US" sz="2900" dirty="0">
                <a:solidFill>
                  <a:srgbClr val="0070C0"/>
                </a:solidFill>
              </a:rPr>
              <a:t>Paediatric Cardiac Intensivist Great Ormond Street Hospital</a:t>
            </a:r>
          </a:p>
          <a:p>
            <a:pPr indent="-228600" algn="just">
              <a:lnSpc>
                <a:spcPct val="90000"/>
              </a:lnSpc>
              <a:spcAft>
                <a:spcPts val="600"/>
              </a:spcAft>
              <a:buFont typeface="Arial" panose="020B0604020202020204" pitchFamily="34" charset="0"/>
              <a:buChar char="•"/>
            </a:pPr>
            <a:endParaRPr lang="en-US" sz="2900" dirty="0">
              <a:solidFill>
                <a:srgbClr val="0070C0"/>
              </a:solidFill>
            </a:endParaRPr>
          </a:p>
          <a:p>
            <a:pPr indent="-228600" algn="just">
              <a:lnSpc>
                <a:spcPct val="90000"/>
              </a:lnSpc>
              <a:spcAft>
                <a:spcPts val="600"/>
              </a:spcAft>
              <a:buFont typeface="Arial" panose="020B0604020202020204" pitchFamily="34" charset="0"/>
              <a:buChar char="•"/>
            </a:pPr>
            <a:r>
              <a:rPr lang="en-US" sz="2800" dirty="0"/>
              <a:t>Leadership Academy Opportunities for Advanced Practitioners - </a:t>
            </a:r>
            <a:r>
              <a:rPr lang="en-US" sz="2900" dirty="0">
                <a:solidFill>
                  <a:srgbClr val="0070C0"/>
                </a:solidFill>
              </a:rPr>
              <a:t>Corinna Thomas, Strategic Lead for Standards &amp; Frameworks Leadership and Management </a:t>
            </a:r>
            <a:r>
              <a:rPr lang="en-US" sz="2900" dirty="0" err="1">
                <a:solidFill>
                  <a:srgbClr val="0070C0"/>
                </a:solidFill>
              </a:rPr>
              <a:t>centre</a:t>
            </a:r>
            <a:r>
              <a:rPr lang="en-US" sz="2900" dirty="0">
                <a:solidFill>
                  <a:srgbClr val="0070C0"/>
                </a:solidFill>
              </a:rPr>
              <a:t> of Excellence, NHS England</a:t>
            </a:r>
          </a:p>
          <a:p>
            <a:pPr indent="-228600" algn="just">
              <a:lnSpc>
                <a:spcPct val="90000"/>
              </a:lnSpc>
              <a:spcAft>
                <a:spcPts val="600"/>
              </a:spcAft>
              <a:buFont typeface="Arial" panose="020B0604020202020204" pitchFamily="34" charset="0"/>
              <a:buChar char="•"/>
            </a:pPr>
            <a:endParaRPr lang="en-US" sz="2900" dirty="0">
              <a:solidFill>
                <a:srgbClr val="0070C0"/>
              </a:solidFill>
            </a:endParaRPr>
          </a:p>
          <a:p>
            <a:pPr marL="457200" indent="-457200">
              <a:lnSpc>
                <a:spcPct val="90000"/>
              </a:lnSpc>
              <a:spcAft>
                <a:spcPts val="600"/>
              </a:spcAft>
              <a:buFont typeface="Arial" panose="020B0604020202020204" pitchFamily="34" charset="0"/>
              <a:buChar char="•"/>
            </a:pPr>
            <a:r>
              <a:rPr lang="en-US" sz="2900" dirty="0">
                <a:solidFill>
                  <a:srgbClr val="0070C0"/>
                </a:solidFill>
              </a:rPr>
              <a:t>AOB</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424469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6DD708D-AD07-B06A-4A2D-7EDEDDADA068}"/>
              </a:ext>
            </a:extLst>
          </p:cNvPr>
          <p:cNvPicPr>
            <a:picLocks noChangeAspect="1"/>
          </p:cNvPicPr>
          <p:nvPr/>
        </p:nvPicPr>
        <p:blipFill>
          <a:blip r:embed="rId2"/>
          <a:stretch>
            <a:fillRect/>
          </a:stretch>
        </p:blipFill>
        <p:spPr>
          <a:xfrm>
            <a:off x="7090611" y="104274"/>
            <a:ext cx="4619849" cy="6858000"/>
          </a:xfrm>
          <a:prstGeom prst="rect">
            <a:avLst/>
          </a:prstGeom>
        </p:spPr>
      </p:pic>
      <p:sp>
        <p:nvSpPr>
          <p:cNvPr id="6" name="CasellaDiTesto 5">
            <a:extLst>
              <a:ext uri="{FF2B5EF4-FFF2-40B4-BE49-F238E27FC236}">
                <a16:creationId xmlns:a16="http://schemas.microsoft.com/office/drawing/2014/main" id="{4C7F3682-623D-6BF4-5A65-5D4C54208497}"/>
              </a:ext>
            </a:extLst>
          </p:cNvPr>
          <p:cNvSpPr txBox="1"/>
          <p:nvPr/>
        </p:nvSpPr>
        <p:spPr>
          <a:xfrm>
            <a:off x="1195754" y="411982"/>
            <a:ext cx="5525888" cy="4462760"/>
          </a:xfrm>
          <a:prstGeom prst="rect">
            <a:avLst/>
          </a:prstGeom>
          <a:noFill/>
        </p:spPr>
        <p:txBody>
          <a:bodyPr wrap="square" rtlCol="0">
            <a:spAutoFit/>
          </a:bodyPr>
          <a:lstStyle/>
          <a:p>
            <a:r>
              <a:rPr lang="en-GB" sz="3200" b="1" dirty="0" err="1">
                <a:solidFill>
                  <a:srgbClr val="0070C0"/>
                </a:solidFill>
              </a:rPr>
              <a:t>PAPn</a:t>
            </a:r>
            <a:r>
              <a:rPr lang="en-GB" sz="3200" b="1" dirty="0">
                <a:solidFill>
                  <a:srgbClr val="0070C0"/>
                </a:solidFill>
              </a:rPr>
              <a:t> Conference - 28/3/2025</a:t>
            </a:r>
          </a:p>
          <a:p>
            <a:endParaRPr lang="en-GB" sz="2400" dirty="0"/>
          </a:p>
          <a:p>
            <a:r>
              <a:rPr lang="en-GB" sz="2400" dirty="0"/>
              <a:t>Alder Hey Hospital – Liverpool</a:t>
            </a:r>
          </a:p>
          <a:p>
            <a:endParaRPr lang="en-GB" sz="2400" dirty="0"/>
          </a:p>
          <a:p>
            <a:r>
              <a:rPr lang="it-IT" sz="2400" dirty="0">
                <a:hlinkClick r:id="rId3"/>
              </a:rPr>
              <a:t>https://www.eventbrite.co.uk/e/paediatric-advanced-practice-network-study-day-tickets-1088463707249?aff=oddtdtcreator</a:t>
            </a:r>
            <a:endParaRPr lang="it-IT" sz="2400" dirty="0"/>
          </a:p>
          <a:p>
            <a:endParaRPr lang="it-IT" sz="2400" dirty="0"/>
          </a:p>
          <a:p>
            <a:r>
              <a:rPr lang="it-IT" sz="2400" dirty="0"/>
              <a:t>40£ PIP </a:t>
            </a:r>
            <a:r>
              <a:rPr lang="it-IT" sz="2400" dirty="0" err="1"/>
              <a:t>members</a:t>
            </a:r>
            <a:endParaRPr lang="it-IT" sz="2400" dirty="0"/>
          </a:p>
          <a:p>
            <a:r>
              <a:rPr lang="it-IT" sz="2400" dirty="0"/>
              <a:t>55£ General </a:t>
            </a:r>
            <a:r>
              <a:rPr lang="it-IT" sz="2400" dirty="0" err="1"/>
              <a:t>Admission</a:t>
            </a:r>
            <a:endParaRPr lang="it-IT" sz="2400" dirty="0"/>
          </a:p>
          <a:p>
            <a:endParaRPr lang="it-IT" dirty="0"/>
          </a:p>
          <a:p>
            <a:r>
              <a:rPr lang="it-IT" dirty="0"/>
              <a:t>Abstract </a:t>
            </a:r>
            <a:r>
              <a:rPr lang="it-IT" dirty="0" err="1"/>
              <a:t>Outcome</a:t>
            </a:r>
            <a:r>
              <a:rPr lang="it-IT" dirty="0"/>
              <a:t> – </a:t>
            </a:r>
            <a:r>
              <a:rPr lang="it-IT" dirty="0" err="1"/>
              <a:t>Beginning</a:t>
            </a:r>
            <a:r>
              <a:rPr lang="it-IT" dirty="0"/>
              <a:t> of </a:t>
            </a:r>
            <a:r>
              <a:rPr lang="it-IT" dirty="0" err="1"/>
              <a:t>February</a:t>
            </a:r>
            <a:endParaRPr lang="it-IT" dirty="0"/>
          </a:p>
        </p:txBody>
      </p:sp>
    </p:spTree>
    <p:extLst>
      <p:ext uri="{BB962C8B-B14F-4D97-AF65-F5344CB8AC3E}">
        <p14:creationId xmlns:p14="http://schemas.microsoft.com/office/powerpoint/2010/main" val="154784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78CD4AB-AFCF-844B-D01E-3684663361F2}"/>
              </a:ext>
            </a:extLst>
          </p:cNvPr>
          <p:cNvPicPr>
            <a:picLocks noChangeAspect="1"/>
          </p:cNvPicPr>
          <p:nvPr/>
        </p:nvPicPr>
        <p:blipFill>
          <a:blip r:embed="rId2"/>
          <a:stretch>
            <a:fillRect/>
          </a:stretch>
        </p:blipFill>
        <p:spPr>
          <a:xfrm>
            <a:off x="7282794" y="72190"/>
            <a:ext cx="4620769" cy="6858000"/>
          </a:xfrm>
          <a:prstGeom prst="rect">
            <a:avLst/>
          </a:prstGeom>
        </p:spPr>
      </p:pic>
      <p:sp>
        <p:nvSpPr>
          <p:cNvPr id="3" name="CasellaDiTesto 2">
            <a:extLst>
              <a:ext uri="{FF2B5EF4-FFF2-40B4-BE49-F238E27FC236}">
                <a16:creationId xmlns:a16="http://schemas.microsoft.com/office/drawing/2014/main" id="{41B60B0F-B8CA-B141-B584-F11F7BCE1608}"/>
              </a:ext>
            </a:extLst>
          </p:cNvPr>
          <p:cNvSpPr txBox="1"/>
          <p:nvPr/>
        </p:nvSpPr>
        <p:spPr>
          <a:xfrm>
            <a:off x="1227221" y="810126"/>
            <a:ext cx="5342021" cy="5324535"/>
          </a:xfrm>
          <a:prstGeom prst="rect">
            <a:avLst/>
          </a:prstGeom>
          <a:noFill/>
        </p:spPr>
        <p:txBody>
          <a:bodyPr wrap="square" rtlCol="0">
            <a:spAutoFit/>
          </a:bodyPr>
          <a:lstStyle/>
          <a:p>
            <a:pPr marL="342900" indent="-342900">
              <a:buFont typeface="Wingdings" panose="05000000000000000000" pitchFamily="2" charset="2"/>
              <a:buChar char="§"/>
            </a:pPr>
            <a:r>
              <a:rPr lang="en-GB" sz="2400" b="1" dirty="0">
                <a:solidFill>
                  <a:srgbClr val="0070C0"/>
                </a:solidFill>
              </a:rPr>
              <a:t>Syncope</a:t>
            </a:r>
          </a:p>
          <a:p>
            <a:pPr marL="342900" indent="-342900">
              <a:buFont typeface="Wingdings" panose="05000000000000000000" pitchFamily="2" charset="2"/>
              <a:buChar char="§"/>
            </a:pPr>
            <a:r>
              <a:rPr lang="en-GB" sz="2400" b="1" dirty="0">
                <a:solidFill>
                  <a:srgbClr val="0070C0"/>
                </a:solidFill>
              </a:rPr>
              <a:t>Paediatric </a:t>
            </a:r>
            <a:r>
              <a:rPr lang="en-GB" sz="2400" b="1" dirty="0" err="1">
                <a:solidFill>
                  <a:srgbClr val="0070C0"/>
                </a:solidFill>
              </a:rPr>
              <a:t>Asthm</a:t>
            </a:r>
            <a:r>
              <a:rPr lang="it-IT" sz="2400" b="1" dirty="0">
                <a:solidFill>
                  <a:srgbClr val="0070C0"/>
                </a:solidFill>
              </a:rPr>
              <a:t>a</a:t>
            </a:r>
          </a:p>
          <a:p>
            <a:pPr marL="342900" indent="-342900">
              <a:buFont typeface="Wingdings" panose="05000000000000000000" pitchFamily="2" charset="2"/>
              <a:buChar char="§"/>
            </a:pPr>
            <a:r>
              <a:rPr lang="en-US" sz="2400" b="1" dirty="0">
                <a:solidFill>
                  <a:srgbClr val="0070C0"/>
                </a:solidFill>
              </a:rPr>
              <a:t>Paediatric and child health advanced practice area specific capability and curriculum Framework</a:t>
            </a:r>
          </a:p>
          <a:p>
            <a:pPr marL="342900" indent="-342900">
              <a:buFont typeface="Wingdings" panose="05000000000000000000" pitchFamily="2" charset="2"/>
              <a:buChar char="§"/>
            </a:pPr>
            <a:r>
              <a:rPr lang="en-US" sz="2400" b="1" dirty="0">
                <a:solidFill>
                  <a:srgbClr val="0070C0"/>
                </a:solidFill>
              </a:rPr>
              <a:t>The Unwell returning </a:t>
            </a:r>
            <a:r>
              <a:rPr lang="en-US" sz="2400" b="1" dirty="0" err="1">
                <a:solidFill>
                  <a:srgbClr val="0070C0"/>
                </a:solidFill>
              </a:rPr>
              <a:t>traveller</a:t>
            </a:r>
            <a:endParaRPr lang="en-US" sz="2400" b="1" dirty="0">
              <a:solidFill>
                <a:srgbClr val="0070C0"/>
              </a:solidFill>
            </a:endParaRPr>
          </a:p>
          <a:p>
            <a:pPr marL="342900" indent="-342900">
              <a:buFont typeface="Wingdings" panose="05000000000000000000" pitchFamily="2" charset="2"/>
              <a:buChar char="§"/>
            </a:pPr>
            <a:r>
              <a:rPr lang="en-US" sz="2400" b="1" dirty="0">
                <a:solidFill>
                  <a:srgbClr val="0070C0"/>
                </a:solidFill>
              </a:rPr>
              <a:t>Antimicrobial stewardship</a:t>
            </a:r>
          </a:p>
          <a:p>
            <a:pPr marL="342900" indent="-342900">
              <a:buFont typeface="Wingdings" panose="05000000000000000000" pitchFamily="2" charset="2"/>
              <a:buChar char="§"/>
            </a:pPr>
            <a:r>
              <a:rPr lang="en-US" sz="2400" b="1" dirty="0">
                <a:solidFill>
                  <a:srgbClr val="0070C0"/>
                </a:solidFill>
              </a:rPr>
              <a:t>Advanced Practice Showcase</a:t>
            </a:r>
          </a:p>
          <a:p>
            <a:pPr marL="342900" indent="-342900">
              <a:buFont typeface="Wingdings" panose="05000000000000000000" pitchFamily="2" charset="2"/>
              <a:buChar char="§"/>
            </a:pPr>
            <a:r>
              <a:rPr lang="en-US" sz="2400" b="1" dirty="0">
                <a:solidFill>
                  <a:srgbClr val="0070C0"/>
                </a:solidFill>
              </a:rPr>
              <a:t>Workshops</a:t>
            </a:r>
          </a:p>
          <a:p>
            <a:endParaRPr lang="en-US" dirty="0"/>
          </a:p>
          <a:p>
            <a:endParaRPr lang="en-US" dirty="0"/>
          </a:p>
          <a:p>
            <a:r>
              <a:rPr lang="en-US" dirty="0"/>
              <a:t>……………..</a:t>
            </a:r>
            <a:r>
              <a:rPr lang="en-US" sz="2800" dirty="0"/>
              <a:t>HOPE TO SEE YOU THERE!</a:t>
            </a:r>
          </a:p>
          <a:p>
            <a:endParaRPr lang="it-IT" dirty="0"/>
          </a:p>
          <a:p>
            <a:endParaRPr lang="en-GB" dirty="0"/>
          </a:p>
        </p:txBody>
      </p:sp>
    </p:spTree>
    <p:extLst>
      <p:ext uri="{BB962C8B-B14F-4D97-AF65-F5344CB8AC3E}">
        <p14:creationId xmlns:p14="http://schemas.microsoft.com/office/powerpoint/2010/main" val="295848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1F2371D-979E-5B3A-C42D-35C93E8FF798}"/>
              </a:ext>
            </a:extLst>
          </p:cNvPr>
          <p:cNvSpPr txBox="1"/>
          <p:nvPr/>
        </p:nvSpPr>
        <p:spPr>
          <a:xfrm>
            <a:off x="994611" y="385011"/>
            <a:ext cx="9601200" cy="5016758"/>
          </a:xfrm>
          <a:prstGeom prst="rect">
            <a:avLst/>
          </a:prstGeom>
          <a:noFill/>
        </p:spPr>
        <p:txBody>
          <a:bodyPr wrap="square" rtlCol="0">
            <a:spAutoFit/>
          </a:bodyPr>
          <a:lstStyle/>
          <a:p>
            <a:r>
              <a:rPr lang="en-US" sz="3200" b="1" dirty="0">
                <a:solidFill>
                  <a:srgbClr val="0070C0"/>
                </a:solidFill>
              </a:rPr>
              <a:t>Paediatric and child health advanced practice area specific capability and curriculum Framework </a:t>
            </a:r>
            <a:r>
              <a:rPr lang="en-US" sz="4000" dirty="0"/>
              <a:t>- now published</a:t>
            </a:r>
          </a:p>
          <a:p>
            <a:endParaRPr lang="en-US" sz="4000" dirty="0"/>
          </a:p>
          <a:p>
            <a:r>
              <a:rPr lang="en-US" sz="2000" dirty="0"/>
              <a:t>“</a:t>
            </a:r>
            <a:r>
              <a:rPr lang="en-US" sz="2000" i="1" dirty="0"/>
              <a:t>We are delighted to share that the Centre for Advancing Practice has published their endorsed Paediatric and Child Health Advanced Practice Capability and Curriculum Framework!  The framework was created to support the supervised and structured training for advanced practice roles working with infants, children and young people, and was developed in collaboration with the RCPCH.  Access the framework here: </a:t>
            </a:r>
            <a:r>
              <a:rPr lang="en-US" sz="2000" i="1" dirty="0">
                <a:hlinkClick r:id="rId2"/>
              </a:rPr>
              <a:t>https://advanced-practice.hee.nhs.uk/our-work/credentials/endorsed-credentials/</a:t>
            </a:r>
            <a:r>
              <a:rPr lang="en-US" sz="2000" i="1" dirty="0"/>
              <a:t> and watch this space for more support resources coming</a:t>
            </a:r>
            <a:r>
              <a:rPr lang="en-US" sz="2000" dirty="0"/>
              <a:t>”.  The Paediatric and Child Health Advanced Practice Framework Writing Group.</a:t>
            </a:r>
          </a:p>
        </p:txBody>
      </p:sp>
    </p:spTree>
    <p:extLst>
      <p:ext uri="{BB962C8B-B14F-4D97-AF65-F5344CB8AC3E}">
        <p14:creationId xmlns:p14="http://schemas.microsoft.com/office/powerpoint/2010/main" val="213065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alendar on table">
            <a:extLst>
              <a:ext uri="{FF2B5EF4-FFF2-40B4-BE49-F238E27FC236}">
                <a16:creationId xmlns:a16="http://schemas.microsoft.com/office/drawing/2014/main" id="{7A57F3F6-5E2D-9B80-7976-4D38D5B2309D}"/>
              </a:ext>
            </a:extLst>
          </p:cNvPr>
          <p:cNvPicPr>
            <a:picLocks noChangeAspect="1"/>
          </p:cNvPicPr>
          <p:nvPr/>
        </p:nvPicPr>
        <p:blipFill rotWithShape="1">
          <a:blip r:embed="rId2"/>
          <a:srcRect r="28068" b="-1"/>
          <a:stretch/>
        </p:blipFill>
        <p:spPr>
          <a:xfrm>
            <a:off x="20" y="10"/>
            <a:ext cx="7390243" cy="6857990"/>
          </a:xfrm>
          <a:prstGeom prst="rect">
            <a:avLst/>
          </a:prstGeom>
        </p:spPr>
      </p:pic>
      <p:sp>
        <p:nvSpPr>
          <p:cNvPr id="11" name="Rectangle 10">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CasellaDiTesto 4">
            <a:extLst>
              <a:ext uri="{FF2B5EF4-FFF2-40B4-BE49-F238E27FC236}">
                <a16:creationId xmlns:a16="http://schemas.microsoft.com/office/drawing/2014/main" id="{486F2709-D686-86AA-154B-D3BC9B61CA8E}"/>
              </a:ext>
            </a:extLst>
          </p:cNvPr>
          <p:cNvSpPr txBox="1"/>
          <p:nvPr/>
        </p:nvSpPr>
        <p:spPr>
          <a:xfrm>
            <a:off x="8079978" y="922421"/>
            <a:ext cx="3369234" cy="5058887"/>
          </a:xfrm>
          <a:prstGeom prst="rect">
            <a:avLst/>
          </a:prstGeom>
        </p:spPr>
        <p:txBody>
          <a:bodyPr vert="horz" lIns="91440" tIns="45720" rIns="91440" bIns="45720" rtlCol="0" anchor="t">
            <a:normAutofit/>
          </a:bodyPr>
          <a:lstStyle/>
          <a:p>
            <a:pPr>
              <a:lnSpc>
                <a:spcPct val="90000"/>
              </a:lnSpc>
              <a:spcAft>
                <a:spcPts val="600"/>
              </a:spcAft>
            </a:pPr>
            <a:r>
              <a:rPr lang="en-US" sz="2800" b="1" dirty="0">
                <a:solidFill>
                  <a:srgbClr val="0070C0"/>
                </a:solidFill>
              </a:rPr>
              <a:t>SAVE THE DATE</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endParaRPr lang="en-US" sz="2000" dirty="0"/>
          </a:p>
          <a:p>
            <a:pPr>
              <a:lnSpc>
                <a:spcPct val="90000"/>
              </a:lnSpc>
              <a:spcAft>
                <a:spcPts val="600"/>
              </a:spcAft>
            </a:pPr>
            <a:r>
              <a:rPr lang="en-US" sz="2000" dirty="0"/>
              <a:t>Annual Face to face study day –  </a:t>
            </a:r>
            <a:r>
              <a:rPr lang="en-US" sz="2000" dirty="0">
                <a:solidFill>
                  <a:srgbClr val="0070C0"/>
                </a:solidFill>
              </a:rPr>
              <a:t>28</a:t>
            </a:r>
            <a:r>
              <a:rPr lang="en-US" sz="2000" baseline="30000" dirty="0">
                <a:solidFill>
                  <a:srgbClr val="0070C0"/>
                </a:solidFill>
              </a:rPr>
              <a:t>th</a:t>
            </a:r>
            <a:r>
              <a:rPr lang="en-US" sz="2000" dirty="0">
                <a:solidFill>
                  <a:srgbClr val="0070C0"/>
                </a:solidFill>
              </a:rPr>
              <a:t> March 2025</a:t>
            </a:r>
          </a:p>
          <a:p>
            <a:pPr>
              <a:lnSpc>
                <a:spcPct val="90000"/>
              </a:lnSpc>
              <a:spcAft>
                <a:spcPts val="600"/>
              </a:spcAft>
            </a:pPr>
            <a:endParaRPr lang="en-US" sz="2000" dirty="0">
              <a:solidFill>
                <a:srgbClr val="0070C0"/>
              </a:solidFill>
            </a:endParaRPr>
          </a:p>
          <a:p>
            <a:pPr>
              <a:lnSpc>
                <a:spcPct val="90000"/>
              </a:lnSpc>
              <a:spcAft>
                <a:spcPts val="600"/>
              </a:spcAft>
            </a:pPr>
            <a:r>
              <a:rPr lang="en-US" sz="2000" dirty="0"/>
              <a:t>Next </a:t>
            </a:r>
            <a:r>
              <a:rPr lang="en-US" sz="2000" dirty="0" err="1"/>
              <a:t>PAPn</a:t>
            </a:r>
            <a:r>
              <a:rPr lang="en-US" sz="2000" dirty="0"/>
              <a:t> meeting online 1-2.30pm- </a:t>
            </a:r>
            <a:r>
              <a:rPr lang="en-US" sz="2000" dirty="0">
                <a:solidFill>
                  <a:srgbClr val="0070C0"/>
                </a:solidFill>
              </a:rPr>
              <a:t>28/5/2025</a:t>
            </a:r>
          </a:p>
        </p:txBody>
      </p:sp>
    </p:spTree>
    <p:extLst>
      <p:ext uri="{BB962C8B-B14F-4D97-AF65-F5344CB8AC3E}">
        <p14:creationId xmlns:p14="http://schemas.microsoft.com/office/powerpoint/2010/main" val="219315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3B994E7-4C82-D024-C19C-14CDB39F0AA8}"/>
              </a:ext>
            </a:extLst>
          </p:cNvPr>
          <p:cNvSpPr>
            <a:spLocks noGrp="1"/>
          </p:cNvSpPr>
          <p:nvPr>
            <p:ph type="title"/>
          </p:nvPr>
        </p:nvSpPr>
        <p:spPr>
          <a:xfrm>
            <a:off x="1037129" y="2348442"/>
            <a:ext cx="3888526" cy="1800526"/>
          </a:xfrm>
        </p:spPr>
        <p:txBody>
          <a:bodyPr vert="horz" lIns="91440" tIns="45720" rIns="91440" bIns="45720" rtlCol="0" anchor="ctr">
            <a:normAutofit/>
          </a:bodyPr>
          <a:lstStyle/>
          <a:p>
            <a:r>
              <a:rPr lang="en-US" sz="4400" kern="1200" dirty="0">
                <a:solidFill>
                  <a:schemeClr val="tx1"/>
                </a:solidFill>
                <a:latin typeface="+mj-lt"/>
                <a:ea typeface="+mj-ea"/>
                <a:cs typeface="+mj-cs"/>
              </a:rPr>
              <a:t>Feedback</a:t>
            </a:r>
          </a:p>
        </p:txBody>
      </p:sp>
      <p:sp>
        <p:nvSpPr>
          <p:cNvPr id="4" name="Segnaposto testo 3">
            <a:extLst>
              <a:ext uri="{FF2B5EF4-FFF2-40B4-BE49-F238E27FC236}">
                <a16:creationId xmlns:a16="http://schemas.microsoft.com/office/drawing/2014/main" id="{FBC7F4A8-8851-4C73-9434-231FBE68CF00}"/>
              </a:ext>
            </a:extLst>
          </p:cNvPr>
          <p:cNvSpPr>
            <a:spLocks noGrp="1"/>
          </p:cNvSpPr>
          <p:nvPr>
            <p:ph type="body" sz="half" idx="2"/>
          </p:nvPr>
        </p:nvSpPr>
        <p:spPr>
          <a:xfrm>
            <a:off x="838201" y="2623381"/>
            <a:ext cx="3888528" cy="3553581"/>
          </a:xfrm>
        </p:spPr>
        <p:txBody>
          <a:bodyPr vert="horz" lIns="91440" tIns="45720" rIns="91440" bIns="45720" rtlCol="0">
            <a:normAutofit/>
          </a:bodyPr>
          <a:lstStyle/>
          <a:p>
            <a:pPr indent="-228600">
              <a:buFont typeface="Arial" panose="020B0604020202020204" pitchFamily="34" charset="0"/>
              <a:buChar char="•"/>
            </a:pPr>
            <a:endParaRPr lang="en-US" sz="2000"/>
          </a:p>
        </p:txBody>
      </p:sp>
      <p:pic>
        <p:nvPicPr>
          <p:cNvPr id="6" name="Segnaposto contenuto 5">
            <a:extLst>
              <a:ext uri="{FF2B5EF4-FFF2-40B4-BE49-F238E27FC236}">
                <a16:creationId xmlns:a16="http://schemas.microsoft.com/office/drawing/2014/main" id="{A03B2A45-BF1C-5662-3F3F-A03D04FB62E7}"/>
              </a:ext>
            </a:extLst>
          </p:cNvPr>
          <p:cNvPicPr>
            <a:picLocks noGrp="1" noChangeAspect="1"/>
          </p:cNvPicPr>
          <p:nvPr>
            <p:ph idx="1"/>
          </p:nvPr>
        </p:nvPicPr>
        <p:blipFill>
          <a:blip r:embed="rId2"/>
          <a:stretch>
            <a:fillRect/>
          </a:stretch>
        </p:blipFill>
        <p:spPr>
          <a:xfrm>
            <a:off x="5888038" y="1042987"/>
            <a:ext cx="4762500" cy="4762500"/>
          </a:xfrm>
          <a:prstGeom prst="rect">
            <a:avLst/>
          </a:prstGeom>
        </p:spPr>
      </p:pic>
    </p:spTree>
    <p:extLst>
      <p:ext uri="{BB962C8B-B14F-4D97-AF65-F5344CB8AC3E}">
        <p14:creationId xmlns:p14="http://schemas.microsoft.com/office/powerpoint/2010/main" val="408510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D80BEEA-8352-EFAA-89BC-B60F6D8FEA37}"/>
              </a:ext>
            </a:extLst>
          </p:cNvPr>
          <p:cNvSpPr>
            <a:spLocks noGrp="1"/>
          </p:cNvSpPr>
          <p:nvPr>
            <p:ph type="subTitle" idx="1"/>
          </p:nvPr>
        </p:nvSpPr>
        <p:spPr>
          <a:xfrm>
            <a:off x="7439025" y="5097104"/>
            <a:ext cx="3914775" cy="1153719"/>
          </a:xfrm>
        </p:spPr>
        <p:txBody>
          <a:bodyPr anchor="t">
            <a:normAutofit/>
          </a:bodyPr>
          <a:lstStyle/>
          <a:p>
            <a:pPr algn="r"/>
            <a:r>
              <a:rPr lang="en-GB" sz="1800" dirty="0"/>
              <a:t>Contact us at:</a:t>
            </a:r>
          </a:p>
          <a:p>
            <a:pPr algn="r"/>
            <a:r>
              <a:rPr lang="it-IT" sz="1800" dirty="0"/>
              <a:t>bchnt.partnersinpaediatrics@nhs.net</a:t>
            </a:r>
          </a:p>
        </p:txBody>
      </p:sp>
      <p:pic>
        <p:nvPicPr>
          <p:cNvPr id="4" name="Immagine 3">
            <a:extLst>
              <a:ext uri="{FF2B5EF4-FFF2-40B4-BE49-F238E27FC236}">
                <a16:creationId xmlns:a16="http://schemas.microsoft.com/office/drawing/2014/main" id="{A5FC0D44-3366-8154-6D78-C530BCD7A688}"/>
              </a:ext>
            </a:extLst>
          </p:cNvPr>
          <p:cNvPicPr>
            <a:picLocks noChangeAspect="1"/>
          </p:cNvPicPr>
          <p:nvPr/>
        </p:nvPicPr>
        <p:blipFill>
          <a:blip r:embed="rId2"/>
          <a:stretch>
            <a:fillRect/>
          </a:stretch>
        </p:blipFill>
        <p:spPr>
          <a:xfrm>
            <a:off x="894976" y="1917339"/>
            <a:ext cx="3339135" cy="2222042"/>
          </a:xfrm>
          <a:prstGeom prst="rect">
            <a:avLst/>
          </a:prstGeom>
        </p:spPr>
      </p:pic>
      <p:pic>
        <p:nvPicPr>
          <p:cNvPr id="8" name="Immagine 7">
            <a:extLst>
              <a:ext uri="{FF2B5EF4-FFF2-40B4-BE49-F238E27FC236}">
                <a16:creationId xmlns:a16="http://schemas.microsoft.com/office/drawing/2014/main" id="{70086312-D8AB-C935-56B7-891EACB16D32}"/>
              </a:ext>
            </a:extLst>
          </p:cNvPr>
          <p:cNvPicPr>
            <a:picLocks noChangeAspect="1"/>
          </p:cNvPicPr>
          <p:nvPr/>
        </p:nvPicPr>
        <p:blipFill>
          <a:blip r:embed="rId3"/>
          <a:stretch>
            <a:fillRect/>
          </a:stretch>
        </p:blipFill>
        <p:spPr>
          <a:xfrm>
            <a:off x="4432617" y="1659151"/>
            <a:ext cx="3325150" cy="2480234"/>
          </a:xfrm>
          <a:prstGeom prst="rect">
            <a:avLst/>
          </a:prstGeom>
        </p:spPr>
      </p:pic>
      <p:pic>
        <p:nvPicPr>
          <p:cNvPr id="5" name="Immagine 4">
            <a:extLst>
              <a:ext uri="{FF2B5EF4-FFF2-40B4-BE49-F238E27FC236}">
                <a16:creationId xmlns:a16="http://schemas.microsoft.com/office/drawing/2014/main" id="{370A7E49-D4E7-D0AD-3FD0-15677CA85B52}"/>
              </a:ext>
            </a:extLst>
          </p:cNvPr>
          <p:cNvPicPr>
            <a:picLocks noChangeAspect="1"/>
          </p:cNvPicPr>
          <p:nvPr/>
        </p:nvPicPr>
        <p:blipFill>
          <a:blip r:embed="rId4"/>
          <a:stretch>
            <a:fillRect/>
          </a:stretch>
        </p:blipFill>
        <p:spPr>
          <a:xfrm>
            <a:off x="7973310" y="1912399"/>
            <a:ext cx="3358726" cy="2226981"/>
          </a:xfrm>
          <a:prstGeom prst="rect">
            <a:avLst/>
          </a:prstGeom>
        </p:spPr>
      </p:pic>
    </p:spTree>
    <p:extLst>
      <p:ext uri="{BB962C8B-B14F-4D97-AF65-F5344CB8AC3E}">
        <p14:creationId xmlns:p14="http://schemas.microsoft.com/office/powerpoint/2010/main" val="2773130070"/>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421</TotalTime>
  <Words>290</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Corbel</vt:lpstr>
      <vt:lpstr>Wingdings</vt:lpstr>
      <vt:lpstr>Office Theme</vt:lpstr>
      <vt:lpstr>Paediatric Advanced Practice Network (PAPn)</vt:lpstr>
      <vt:lpstr>PowerPoint Presentation</vt:lpstr>
      <vt:lpstr>PowerPoint Presentation</vt:lpstr>
      <vt:lpstr>PowerPoint Presentation</vt:lpstr>
      <vt:lpstr>PowerPoint Presentation</vt:lpstr>
      <vt:lpstr>PowerPoint Presentation</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  West Midlands Regional Child Death Review Network Event​ Making a Difference: Learning from Adolescent Deaths​ 15th June 2022</dc:title>
  <dc:creator>TURNER, Amanda (BIRMINGHAM COMMUNITY HEALTHCARE NHS FOUNDATION TRUST)</dc:creator>
  <cp:lastModifiedBy>TURNER, Amanda (BIRMINGHAM COMMUNITY HEALTHCARE NHS FOUNDATION TRUST)</cp:lastModifiedBy>
  <cp:revision>93</cp:revision>
  <dcterms:created xsi:type="dcterms:W3CDTF">2023-06-14T20:38:00Z</dcterms:created>
  <dcterms:modified xsi:type="dcterms:W3CDTF">2025-02-06T16:48:51Z</dcterms:modified>
</cp:coreProperties>
</file>