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60" r:id="rId3"/>
    <p:sldId id="263" r:id="rId4"/>
    <p:sldId id="257" r:id="rId5"/>
    <p:sldId id="258" r:id="rId6"/>
    <p:sldId id="259" r:id="rId7"/>
    <p:sldId id="261" r:id="rId8"/>
    <p:sldId id="265"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FE2EE-1DBE-42C4-AE62-4129B2466EF4}" v="2" dt="2025-09-30T17:25:3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160" y="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670AB-C7D1-4318-B711-211C8221CB0A}"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CFA62-B719-434F-8A57-622CDDFF1313}" type="slidenum">
              <a:rPr lang="en-GB" smtClean="0"/>
              <a:t>‹#›</a:t>
            </a:fld>
            <a:endParaRPr lang="en-GB"/>
          </a:p>
        </p:txBody>
      </p:sp>
    </p:spTree>
    <p:extLst>
      <p:ext uri="{BB962C8B-B14F-4D97-AF65-F5344CB8AC3E}">
        <p14:creationId xmlns:p14="http://schemas.microsoft.com/office/powerpoint/2010/main" val="28447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4CFA62-B719-434F-8A57-622CDDFF1313}" type="slidenum">
              <a:rPr lang="en-GB" smtClean="0"/>
              <a:t>1</a:t>
            </a:fld>
            <a:endParaRPr lang="en-GB"/>
          </a:p>
        </p:txBody>
      </p:sp>
    </p:spTree>
    <p:extLst>
      <p:ext uri="{BB962C8B-B14F-4D97-AF65-F5344CB8AC3E}">
        <p14:creationId xmlns:p14="http://schemas.microsoft.com/office/powerpoint/2010/main" val="2077309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47205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EA1F90-985F-48A6-A8CD-B87E63AF37F1}"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1914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73788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68077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879916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64153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82974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61822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403289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61219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A1F90-985F-48A6-A8CD-B87E63AF37F1}"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84082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2EA1F90-985F-48A6-A8CD-B87E63AF37F1}"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448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2EA1F90-985F-48A6-A8CD-B87E63AF37F1}" type="datetimeFigureOut">
              <a:rPr lang="en-GB" smtClean="0"/>
              <a:t>01/10/2025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36862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2EA1F90-985F-48A6-A8CD-B87E63AF37F1}"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66907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2EA1F90-985F-48A6-A8CD-B87E63AF37F1}"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68889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EA1F90-985F-48A6-A8CD-B87E63AF37F1}"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8189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EA1F90-985F-48A6-A8CD-B87E63AF37F1}"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77995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EA1F90-985F-48A6-A8CD-B87E63AF37F1}" type="datetimeFigureOut">
              <a:rPr lang="en-GB" smtClean="0"/>
              <a:t>01/10/2025</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BD094D-557C-499E-96EF-84258A2DDAAC}" type="slidenum">
              <a:rPr lang="en-GB" smtClean="0"/>
              <a:t>‹#›</a:t>
            </a:fld>
            <a:endParaRPr lang="en-GB"/>
          </a:p>
        </p:txBody>
      </p:sp>
    </p:spTree>
    <p:extLst>
      <p:ext uri="{BB962C8B-B14F-4D97-AF65-F5344CB8AC3E}">
        <p14:creationId xmlns:p14="http://schemas.microsoft.com/office/powerpoint/2010/main" val="36333420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gland.nhs.uk/north-west/north-west-coast-strategic-clinical-networks/our-networks/cardiac/cardiac-patient-health-videos/" TargetMode="External"/><Relationship Id="rId2" Type="http://schemas.openxmlformats.org/officeDocument/2006/relationships/hyperlink" Target="https://www.youtube.com/@northwestcoastclinicalnetwork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ffs.ac.uk/course/simulation-for-assessment-course"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staffs.ac.uk/courses/short/health-science-and-wellbeing" TargetMode="External"/><Relationship Id="rId4" Type="http://schemas.openxmlformats.org/officeDocument/2006/relationships/hyperlink" Target="https://www.staffs.ac.uk/course/debriefing-effectively-cour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eur03.safelinks.protection.outlook.com/?url=https%3A%2F%2Flinktr.ee%2Fsarahwilsoncoach&amp;data=05%7C02%7Cgemma.williams%40staffs.ac.uk%7C7247fccbbf4041189b9808ddff419eb3%7C57af78f2c87d4466b7bb6b6cc99ed124%7C0%7C0%7C638947379562444488%7CUnknown%7CTWFpbGZsb3d8eyJFbXB0eU1hcGkiOnRydWUsIlYiOiIwLjAuMDAwMCIsIlAiOiJXaW4zMiIsIkFOIjoiTWFpbCIsIldUIjoyfQ%3D%3D%7C0%7C%7C%7C&amp;sdata=8hibmuaeOk7gHx4NA9PZiNlLNjit%2Fr8k1ic1sDekb28%3D&amp;reserved=0"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mailto:info@coastalcoachingsussex.co.uk" TargetMode="External"/><Relationship Id="rId5" Type="http://schemas.openxmlformats.org/officeDocument/2006/relationships/hyperlink" Target="tel:07714%20472383" TargetMode="External"/><Relationship Id="rId4" Type="http://schemas.openxmlformats.org/officeDocument/2006/relationships/image" Target="cid:image001.jpg@01DC3132.D0CCF0D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ur03.safelinks.protection.outlook.com/?url=https%3A%2F%2Fuk.sagepub.com%2Fsites%2Fdefault%2Ffiles%2Fupm-assets%2F140702_book_item_140702.pdf&amp;data=05%7C02%7Cgemma.williams%40staffs.ac.uk%7Cd7dff65ab3de4b59167d08de003495f3%7C57af78f2c87d4466b7bb6b6cc99ed124%7C0%7C0%7C638948423195633428%7CUnknown%7CTWFpbGZsb3d8eyJFbXB0eU1hcGkiOnRydWUsIlYiOiIwLjAuMDAwMCIsIlAiOiJXaW4zMiIsIkFOIjoiTWFpbCIsIldUIjoyfQ%3D%3D%7C0%7C%7C%7C&amp;sdata=Swnc%2FWbjJkSVa%2FLUyayRexmwf2xa%2BpJiIEU383N2rsE%3D&amp;reserved=0"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SarahJane.Silvester@sagepub.co.uk" TargetMode="External"/><Relationship Id="rId4" Type="http://schemas.openxmlformats.org/officeDocument/2006/relationships/hyperlink" Target="https://uk.sagepub.com/en-gb/eur/essentials-of-nursing-children-and-young-people/book268860#preview"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uk.surveymonkey.com/r/inspection-copies?Campaign=%5BICs%5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E87478-64F3-A4A9-874F-7C75A1D20AA8}"/>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92F4734-FE2D-4962-93B3-6C05CDFE8FDA}"/>
              </a:ext>
            </a:extLst>
          </p:cNvPr>
          <p:cNvSpPr>
            <a:spLocks noGrp="1"/>
          </p:cNvSpPr>
          <p:nvPr>
            <p:ph type="ctrTitle"/>
          </p:nvPr>
        </p:nvSpPr>
        <p:spPr>
          <a:xfrm>
            <a:off x="1775460" y="2758440"/>
            <a:ext cx="9144000" cy="2387600"/>
          </a:xfrm>
        </p:spPr>
        <p:txBody>
          <a:bodyPr/>
          <a:lstStyle/>
          <a:p>
            <a:r>
              <a:rPr lang="en-GB" dirty="0"/>
              <a:t>Upcoming</a:t>
            </a:r>
            <a:r>
              <a:rPr lang="en-GB" dirty="0">
                <a:solidFill>
                  <a:schemeClr val="bg1"/>
                </a:solidFill>
              </a:rPr>
              <a:t> </a:t>
            </a:r>
            <a:r>
              <a:rPr lang="en-GB" dirty="0"/>
              <a:t>Continuous Professional Opportunities</a:t>
            </a:r>
          </a:p>
        </p:txBody>
      </p:sp>
      <p:sp>
        <p:nvSpPr>
          <p:cNvPr id="3" name="Subtitle 2">
            <a:extLst>
              <a:ext uri="{FF2B5EF4-FFF2-40B4-BE49-F238E27FC236}">
                <a16:creationId xmlns:a16="http://schemas.microsoft.com/office/drawing/2014/main" id="{246DD17E-3CE8-4285-A66F-3D8883FCDD22}"/>
              </a:ext>
            </a:extLst>
          </p:cNvPr>
          <p:cNvSpPr>
            <a:spLocks noGrp="1"/>
          </p:cNvSpPr>
          <p:nvPr>
            <p:ph type="subTitle" idx="1"/>
          </p:nvPr>
        </p:nvSpPr>
        <p:spPr>
          <a:xfrm>
            <a:off x="1524000" y="5146040"/>
            <a:ext cx="9144000" cy="1655762"/>
          </a:xfrm>
        </p:spPr>
        <p:txBody>
          <a:bodyPr/>
          <a:lstStyle/>
          <a:p>
            <a:r>
              <a:rPr lang="en-GB" dirty="0"/>
              <a:t>PEN-SO</a:t>
            </a:r>
            <a:endParaRPr lang="en-GB" dirty="0">
              <a:latin typeface="Tahoma" panose="020B0604030504040204" pitchFamily="34" charset="0"/>
            </a:endParaRPr>
          </a:p>
        </p:txBody>
      </p:sp>
    </p:spTree>
    <p:extLst>
      <p:ext uri="{BB962C8B-B14F-4D97-AF65-F5344CB8AC3E}">
        <p14:creationId xmlns:p14="http://schemas.microsoft.com/office/powerpoint/2010/main" val="3149641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6F8D6-97FD-8703-A74D-2DB29336E0FF}"/>
              </a:ext>
            </a:extLst>
          </p:cNvPr>
          <p:cNvSpPr txBox="1"/>
          <p:nvPr/>
        </p:nvSpPr>
        <p:spPr>
          <a:xfrm>
            <a:off x="160020" y="114301"/>
            <a:ext cx="12031980" cy="7048083"/>
          </a:xfrm>
          <a:prstGeom prst="rect">
            <a:avLst/>
          </a:prstGeom>
          <a:noFill/>
        </p:spPr>
        <p:txBody>
          <a:bodyPr wrap="square">
            <a:spAutoFit/>
          </a:bodyPr>
          <a:lstStyle/>
          <a:p>
            <a:r>
              <a:rPr lang="en-GB" sz="1400" dirty="0"/>
              <a:t>The </a:t>
            </a:r>
            <a:r>
              <a:rPr lang="en-GB" sz="1400" dirty="0" err="1"/>
              <a:t>NorthWest</a:t>
            </a:r>
            <a:r>
              <a:rPr lang="en-GB" sz="1400" dirty="0"/>
              <a:t> Coast Clinical Network are excited to launch a pioneering series of FREE cardiac health information videos that transforms how heart patients obtain vital guidance, with a particular focus on addressing longstanding health inequalities in accessing cardiovascular care.</a:t>
            </a:r>
          </a:p>
          <a:p>
            <a:r>
              <a:rPr lang="en-GB" sz="1400" dirty="0"/>
              <a:t>The free to access videos can be accessed here </a:t>
            </a:r>
            <a:r>
              <a:rPr lang="en-GB" sz="1400" dirty="0">
                <a:hlinkClick r:id="rId2"/>
              </a:rPr>
              <a:t>https://www.youtube.com/@northwestcoastclinicalnetworks</a:t>
            </a:r>
            <a:r>
              <a:rPr lang="en-GB" sz="1400" dirty="0"/>
              <a:t>.  </a:t>
            </a:r>
          </a:p>
          <a:p>
            <a:r>
              <a:rPr lang="en-GB" sz="1400" dirty="0"/>
              <a:t>We have also produced promotional materials (also available in other languages) which can be used to communicate this resource with patients  </a:t>
            </a:r>
            <a:r>
              <a:rPr lang="en-GB" sz="1400" dirty="0">
                <a:hlinkClick r:id="rId3"/>
              </a:rPr>
              <a:t>https://www.england.nhs.uk/north-west/north-west-coast-strategic-clinical-networks/our-networks/cardiac/cardiac-patient-health-videos/</a:t>
            </a:r>
            <a:r>
              <a:rPr lang="en-GB" sz="1400" dirty="0"/>
              <a:t> </a:t>
            </a:r>
          </a:p>
          <a:p>
            <a:r>
              <a:rPr lang="en-GB" sz="1400" dirty="0"/>
              <a:t>Videos are available covering the following topics:</a:t>
            </a:r>
          </a:p>
          <a:p>
            <a:r>
              <a:rPr lang="en-GB" sz="1400" dirty="0"/>
              <a:t>•	Adult Basic Life Support</a:t>
            </a:r>
          </a:p>
          <a:p>
            <a:r>
              <a:rPr lang="en-GB" sz="1400" dirty="0"/>
              <a:t>•	Cardiovascular risk factors </a:t>
            </a:r>
          </a:p>
          <a:p>
            <a:r>
              <a:rPr lang="en-GB" sz="1400" dirty="0"/>
              <a:t>•	Coronary heart disease and how the heart works </a:t>
            </a:r>
          </a:p>
          <a:p>
            <a:r>
              <a:rPr lang="en-GB" sz="1400" dirty="0"/>
              <a:t>•	Healthy eating </a:t>
            </a:r>
          </a:p>
          <a:p>
            <a:r>
              <a:rPr lang="en-GB" sz="1400" dirty="0"/>
              <a:t>•	Mental health and wellbeing</a:t>
            </a:r>
          </a:p>
          <a:p>
            <a:r>
              <a:rPr lang="en-GB" sz="1400" dirty="0"/>
              <a:t>•	Physical Activity and exercise</a:t>
            </a:r>
          </a:p>
          <a:p>
            <a:r>
              <a:rPr lang="en-GB" sz="1400" dirty="0"/>
              <a:t>•	Understanding your medicines</a:t>
            </a:r>
          </a:p>
          <a:p>
            <a:endParaRPr lang="en-GB" sz="1400" dirty="0"/>
          </a:p>
          <a:p>
            <a:r>
              <a:rPr lang="en-GB" sz="1400" dirty="0"/>
              <a:t>All videos are also available in the following languages:</a:t>
            </a:r>
          </a:p>
          <a:p>
            <a:r>
              <a:rPr lang="en-GB" sz="1400" dirty="0"/>
              <a:t>•	Arabic</a:t>
            </a:r>
          </a:p>
          <a:p>
            <a:r>
              <a:rPr lang="en-GB" sz="1400" dirty="0"/>
              <a:t>•	Cantonese</a:t>
            </a:r>
          </a:p>
          <a:p>
            <a:r>
              <a:rPr lang="en-GB" sz="1400" dirty="0"/>
              <a:t>•	Polish</a:t>
            </a:r>
          </a:p>
          <a:p>
            <a:r>
              <a:rPr lang="en-GB" sz="1400" dirty="0"/>
              <a:t>•	Romanian</a:t>
            </a:r>
          </a:p>
          <a:p>
            <a:r>
              <a:rPr lang="en-GB" sz="1400" dirty="0"/>
              <a:t>•	Russian</a:t>
            </a:r>
          </a:p>
          <a:p>
            <a:r>
              <a:rPr lang="en-GB" sz="1400" dirty="0"/>
              <a:t>•	Urdu</a:t>
            </a:r>
          </a:p>
          <a:p>
            <a:r>
              <a:rPr lang="en-GB" sz="1400" dirty="0"/>
              <a:t>•	British Sign Language.</a:t>
            </a:r>
          </a:p>
          <a:p>
            <a:endParaRPr lang="en-GB" sz="1400" dirty="0"/>
          </a:p>
          <a:p>
            <a:r>
              <a:rPr lang="en-GB" sz="1400" dirty="0"/>
              <a:t>This groundbreaking initiative directly tackles research findings that show patients for whom English is not their first language have been poorly served by existing cardiac care resources, contributing to significant health inequalities. Following extensive analysis of current provision, the clinical network team identified a critical gap where most materials existed only in written English. Each video has been co-produced with representatives from the relevant cultural and deaf communities and underwent a rigorous verification process through accredited translation organisation Word 360 and charity Action Deafness. The videos also standardise and streamline cardiac education ensuring accessibility for patients with reading difficulties through voiceovers and easy-read language</a:t>
            </a:r>
          </a:p>
          <a:p>
            <a:endParaRPr lang="en-GB" sz="1400" dirty="0"/>
          </a:p>
          <a:p>
            <a:r>
              <a:rPr lang="en-GB" sz="1400" dirty="0"/>
              <a:t>Please support the spread and adoption of this fantastic FREE resource by sharing this email across your wider networks!!</a:t>
            </a:r>
          </a:p>
          <a:p>
            <a:endParaRPr lang="en-GB" sz="1400" dirty="0"/>
          </a:p>
          <a:p>
            <a:endParaRPr lang="en-GB" dirty="0"/>
          </a:p>
        </p:txBody>
      </p:sp>
    </p:spTree>
    <p:extLst>
      <p:ext uri="{BB962C8B-B14F-4D97-AF65-F5344CB8AC3E}">
        <p14:creationId xmlns:p14="http://schemas.microsoft.com/office/powerpoint/2010/main" val="3249930948"/>
      </p:ext>
    </p:extLst>
  </p:cSld>
  <p:clrMapOvr>
    <a:masterClrMapping/>
  </p:clrMapOvr>
  <p:transition spd="slow" advClick="0" advTm="1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oster for a medical course&#10;&#10;AI-generated content may be incorrect.">
            <a:extLst>
              <a:ext uri="{FF2B5EF4-FFF2-40B4-BE49-F238E27FC236}">
                <a16:creationId xmlns:a16="http://schemas.microsoft.com/office/drawing/2014/main" id="{5DCA0BAE-FBE8-6494-5448-FAA314C14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28" y="120336"/>
            <a:ext cx="9335742" cy="6605038"/>
          </a:xfrm>
          <a:prstGeom prst="rect">
            <a:avLst/>
          </a:prstGeom>
        </p:spPr>
      </p:pic>
    </p:spTree>
    <p:extLst>
      <p:ext uri="{BB962C8B-B14F-4D97-AF65-F5344CB8AC3E}">
        <p14:creationId xmlns:p14="http://schemas.microsoft.com/office/powerpoint/2010/main" val="414131363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B075-C294-E41D-E901-E6C4DBF318E4}"/>
              </a:ext>
            </a:extLst>
          </p:cNvPr>
          <p:cNvSpPr>
            <a:spLocks noGrp="1"/>
          </p:cNvSpPr>
          <p:nvPr>
            <p:ph type="title"/>
          </p:nvPr>
        </p:nvSpPr>
        <p:spPr>
          <a:xfrm>
            <a:off x="685799" y="1150076"/>
            <a:ext cx="3659389" cy="4557849"/>
          </a:xfrm>
        </p:spPr>
        <p:txBody>
          <a:bodyPr>
            <a:normAutofit/>
          </a:bodyPr>
          <a:lstStyle/>
          <a:p>
            <a:pPr algn="r"/>
            <a:r>
              <a:rPr lang="en-GB"/>
              <a:t>CPD Course Links University of Staffordshire</a:t>
            </a:r>
          </a:p>
        </p:txBody>
      </p:sp>
      <p:sp>
        <p:nvSpPr>
          <p:cNvPr id="3" name="Content Placeholder 2">
            <a:extLst>
              <a:ext uri="{FF2B5EF4-FFF2-40B4-BE49-F238E27FC236}">
                <a16:creationId xmlns:a16="http://schemas.microsoft.com/office/drawing/2014/main" id="{86A4830F-E849-9EE0-1003-2C03DB0DCC7D}"/>
              </a:ext>
            </a:extLst>
          </p:cNvPr>
          <p:cNvSpPr>
            <a:spLocks noGrp="1"/>
          </p:cNvSpPr>
          <p:nvPr>
            <p:ph idx="1"/>
          </p:nvPr>
        </p:nvSpPr>
        <p:spPr>
          <a:xfrm>
            <a:off x="4988658" y="1150076"/>
            <a:ext cx="6517543" cy="4557849"/>
          </a:xfrm>
        </p:spPr>
        <p:txBody>
          <a:bodyPr>
            <a:normAutofit/>
          </a:bodyPr>
          <a:lstStyle/>
          <a:p>
            <a:r>
              <a:rPr lang="en-GB"/>
              <a:t>Simulation for Assessment: </a:t>
            </a:r>
            <a:r>
              <a:rPr lang="en-GB">
                <a:hlinkClick r:id="rId3"/>
              </a:rPr>
              <a:t>https://www.staffs.ac.uk/course/simulation-for-assessment-course</a:t>
            </a:r>
            <a:r>
              <a:rPr lang="en-GB"/>
              <a:t> </a:t>
            </a:r>
          </a:p>
          <a:p>
            <a:r>
              <a:rPr lang="en-GB"/>
              <a:t>Debriefing Simulation Practice Effectively: </a:t>
            </a:r>
            <a:r>
              <a:rPr lang="en-GB">
                <a:hlinkClick r:id="rId4"/>
              </a:rPr>
              <a:t>https://www.staffs.ac.uk/course/debriefing-effectively-course</a:t>
            </a:r>
            <a:r>
              <a:rPr lang="en-GB"/>
              <a:t> </a:t>
            </a:r>
          </a:p>
          <a:p>
            <a:r>
              <a:rPr lang="en-GB"/>
              <a:t>Health, Science &amp; Wellbeing – CPD and Micro- credential courses: </a:t>
            </a:r>
            <a:r>
              <a:rPr lang="en-GB">
                <a:hlinkClick r:id="rId5"/>
              </a:rPr>
              <a:t>https://www.staffs.ac.uk/courses/short/health-science-and-wellbeing</a:t>
            </a:r>
            <a:r>
              <a:rPr lang="en-GB"/>
              <a:t>  </a:t>
            </a:r>
          </a:p>
        </p:txBody>
      </p:sp>
    </p:spTree>
    <p:extLst>
      <p:ext uri="{BB962C8B-B14F-4D97-AF65-F5344CB8AC3E}">
        <p14:creationId xmlns:p14="http://schemas.microsoft.com/office/powerpoint/2010/main" val="118581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623A8-5B06-B0CE-E578-955FA6594773}"/>
              </a:ext>
            </a:extLst>
          </p:cNvPr>
          <p:cNvPicPr>
            <a:picLocks noChangeAspect="1"/>
          </p:cNvPicPr>
          <p:nvPr/>
        </p:nvPicPr>
        <p:blipFill>
          <a:blip r:embed="rId2"/>
          <a:stretch>
            <a:fillRect/>
          </a:stretch>
        </p:blipFill>
        <p:spPr>
          <a:xfrm>
            <a:off x="6924633" y="643467"/>
            <a:ext cx="4122588" cy="5571066"/>
          </a:xfrm>
          <a:prstGeom prst="rect">
            <a:avLst/>
          </a:prstGeom>
        </p:spPr>
      </p:pic>
      <p:pic>
        <p:nvPicPr>
          <p:cNvPr id="3" name="Picture 2">
            <a:extLst>
              <a:ext uri="{FF2B5EF4-FFF2-40B4-BE49-F238E27FC236}">
                <a16:creationId xmlns:a16="http://schemas.microsoft.com/office/drawing/2014/main" id="{7BA3B96E-E964-03EE-62B1-98CAA336858C}"/>
              </a:ext>
            </a:extLst>
          </p:cNvPr>
          <p:cNvPicPr>
            <a:picLocks noChangeAspect="1"/>
          </p:cNvPicPr>
          <p:nvPr/>
        </p:nvPicPr>
        <p:blipFill>
          <a:blip r:embed="rId3"/>
          <a:stretch>
            <a:fillRect/>
          </a:stretch>
        </p:blipFill>
        <p:spPr>
          <a:xfrm>
            <a:off x="1193525" y="643467"/>
            <a:ext cx="4025093" cy="5571066"/>
          </a:xfrm>
          <a:prstGeom prst="rect">
            <a:avLst/>
          </a:prstGeom>
        </p:spPr>
      </p:pic>
    </p:spTree>
    <p:extLst>
      <p:ext uri="{BB962C8B-B14F-4D97-AF65-F5344CB8AC3E}">
        <p14:creationId xmlns:p14="http://schemas.microsoft.com/office/powerpoint/2010/main" val="90990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486CC2-796A-613C-AAC0-595AC9BCC380}"/>
              </a:ext>
            </a:extLst>
          </p:cNvPr>
          <p:cNvPicPr>
            <a:picLocks noChangeAspect="1"/>
          </p:cNvPicPr>
          <p:nvPr/>
        </p:nvPicPr>
        <p:blipFill>
          <a:blip r:embed="rId2"/>
          <a:stretch>
            <a:fillRect/>
          </a:stretch>
        </p:blipFill>
        <p:spPr>
          <a:xfrm>
            <a:off x="3874770" y="88865"/>
            <a:ext cx="4742687" cy="6679842"/>
          </a:xfrm>
          <a:prstGeom prst="rect">
            <a:avLst/>
          </a:prstGeom>
        </p:spPr>
      </p:pic>
    </p:spTree>
    <p:extLst>
      <p:ext uri="{BB962C8B-B14F-4D97-AF65-F5344CB8AC3E}">
        <p14:creationId xmlns:p14="http://schemas.microsoft.com/office/powerpoint/2010/main" val="4619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D6AD6F-ADA9-535F-12B9-46983D17A3ED}"/>
              </a:ext>
            </a:extLst>
          </p:cNvPr>
          <p:cNvPicPr>
            <a:picLocks noChangeAspect="1"/>
          </p:cNvPicPr>
          <p:nvPr/>
        </p:nvPicPr>
        <p:blipFill>
          <a:blip r:embed="rId2"/>
          <a:stretch>
            <a:fillRect/>
          </a:stretch>
        </p:blipFill>
        <p:spPr>
          <a:xfrm>
            <a:off x="7223760" y="5029266"/>
            <a:ext cx="4048909" cy="1301947"/>
          </a:xfrm>
          <a:prstGeom prst="rect">
            <a:avLst/>
          </a:prstGeom>
        </p:spPr>
      </p:pic>
      <p:sp>
        <p:nvSpPr>
          <p:cNvPr id="7" name="Rectangle 5">
            <a:extLst>
              <a:ext uri="{FF2B5EF4-FFF2-40B4-BE49-F238E27FC236}">
                <a16:creationId xmlns:a16="http://schemas.microsoft.com/office/drawing/2014/main" id="{CD0E8ED4-66E9-B143-DDA1-375007940237}"/>
              </a:ext>
            </a:extLst>
          </p:cNvPr>
          <p:cNvSpPr>
            <a:spLocks noChangeArrowheads="1"/>
          </p:cNvSpPr>
          <p:nvPr/>
        </p:nvSpPr>
        <p:spPr bwMode="auto">
          <a:xfrm>
            <a:off x="313541" y="4800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Sarah Wilson</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UK Top 5 Transformational Mindset Coach</a:t>
            </a:r>
            <a:r>
              <a:rPr kumimoji="0" lang="en-GB"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Rebuild your identity, self worth and resilience repressed by toxic relationships </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5" descr="A person in a pink shirt&#10;&#10;AI-generated content may be incorrect.">
            <a:extLst>
              <a:ext uri="{FF2B5EF4-FFF2-40B4-BE49-F238E27FC236}">
                <a16:creationId xmlns:a16="http://schemas.microsoft.com/office/drawing/2014/main" id="{9A9EF493-99F9-5FD1-3381-192EBF9122C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96621" y="5250478"/>
            <a:ext cx="558800" cy="742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D0FC5823-DB91-8BC3-72AC-A38168103678}"/>
              </a:ext>
            </a:extLst>
          </p:cNvPr>
          <p:cNvSpPr>
            <a:spLocks noChangeArrowheads="1"/>
          </p:cNvSpPr>
          <p:nvPr/>
        </p:nvSpPr>
        <p:spPr bwMode="auto">
          <a:xfrm>
            <a:off x="313541" y="6000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t:</a:t>
            </a:r>
            <a:r>
              <a:rPr kumimoji="0" lang="en-GB" altLang="en-US" sz="1200" b="0"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r>
              <a:rPr kumimoji="0" lang="en-GB" altLang="en-US" sz="1200" b="0" i="0" u="none" strike="noStrike" cap="none" normalizeH="0" baseline="0">
                <a:ln>
                  <a:noFill/>
                </a:ln>
                <a:solidFill>
                  <a:srgbClr val="0000FF"/>
                </a:solidFill>
                <a:effectLst/>
                <a:latin typeface="Arial" panose="020B0604020202020204" pitchFamily="34" charset="0"/>
                <a:ea typeface="Aptos" panose="020B0004020202020204" pitchFamily="34" charset="0"/>
                <a:cs typeface="Aptos" panose="020B0004020202020204" pitchFamily="34" charset="0"/>
                <a:hlinkClick r:id="rId5"/>
              </a:rPr>
              <a:t>07714 472383</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e:</a:t>
            </a:r>
            <a:r>
              <a:rPr kumimoji="0" lang="en-GB" altLang="en-US" sz="1200" b="0"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r>
              <a:rPr kumimoji="0" lang="en-GB" altLang="en-US" sz="1200" b="0" i="0" u="none" strike="noStrike" cap="none" normalizeH="0" baseline="0">
                <a:ln>
                  <a:noFill/>
                </a:ln>
                <a:solidFill>
                  <a:srgbClr val="0000FF"/>
                </a:solidFill>
                <a:effectLst/>
                <a:latin typeface="Arial" panose="020B0604020202020204" pitchFamily="34" charset="0"/>
                <a:ea typeface="Aptos" panose="020B0004020202020204" pitchFamily="34" charset="0"/>
                <a:cs typeface="Aptos" panose="020B0004020202020204" pitchFamily="34" charset="0"/>
                <a:hlinkClick r:id="rId6"/>
              </a:rPr>
              <a:t>info@coastalcoachingsussex.co.uk</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Linktree: </a:t>
            </a:r>
            <a:r>
              <a:rPr kumimoji="0" lang="en-GB" altLang="en-US" sz="1200" b="0" i="0" u="none" strike="noStrike" cap="none" normalizeH="0" baseline="0">
                <a:ln>
                  <a:noFill/>
                </a:ln>
                <a:solidFill>
                  <a:srgbClr val="0000FF"/>
                </a:solidFill>
                <a:effectLst/>
                <a:latin typeface="Arial" panose="020B0604020202020204" pitchFamily="34" charset="0"/>
                <a:ea typeface="Aptos" panose="020B0004020202020204" pitchFamily="34" charset="0"/>
                <a:cs typeface="Aptos" panose="020B0004020202020204" pitchFamily="34" charset="0"/>
                <a:hlinkClick r:id="rId7"/>
              </a:rPr>
              <a:t>https://linktr.ee/sarahwilsoncoach</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BFD46CE-02C5-3F2A-B64F-AD86307A4E0B}"/>
              </a:ext>
            </a:extLst>
          </p:cNvPr>
          <p:cNvSpPr txBox="1"/>
          <p:nvPr/>
        </p:nvSpPr>
        <p:spPr>
          <a:xfrm>
            <a:off x="89535" y="537210"/>
            <a:ext cx="12012930" cy="3970318"/>
          </a:xfrm>
          <a:prstGeom prst="rect">
            <a:avLst/>
          </a:prstGeom>
          <a:noFill/>
        </p:spPr>
        <p:txBody>
          <a:bodyPr wrap="square">
            <a:spAutoFit/>
          </a:bodyPr>
          <a:lstStyle/>
          <a:p>
            <a:pPr>
              <a:buNone/>
            </a:pPr>
            <a:r>
              <a:rPr lang="en-GB" sz="1600" dirty="0">
                <a:effectLst/>
                <a:latin typeface="Aptos" panose="020B0004020202020204" pitchFamily="34" charset="0"/>
                <a:ea typeface="Aptos" panose="020B0004020202020204" pitchFamily="34" charset="0"/>
                <a:cs typeface="Aptos" panose="020B0004020202020204" pitchFamily="34" charset="0"/>
              </a:rPr>
              <a:t>I’m running a practical, results-focused masterclass on </a:t>
            </a:r>
            <a:r>
              <a:rPr lang="en-GB" sz="1600" b="1" dirty="0">
                <a:effectLst/>
                <a:latin typeface="Aptos" panose="020B0004020202020204" pitchFamily="34" charset="0"/>
                <a:ea typeface="Aptos" panose="020B0004020202020204" pitchFamily="34" charset="0"/>
                <a:cs typeface="Aptos" panose="020B0004020202020204" pitchFamily="34" charset="0"/>
              </a:rPr>
              <a:t>Monday 6 October at 12pm</a:t>
            </a:r>
            <a:r>
              <a:rPr lang="en-GB" sz="1600" dirty="0">
                <a:effectLst/>
                <a:latin typeface="Aptos" panose="020B0004020202020204" pitchFamily="34" charset="0"/>
                <a:ea typeface="Aptos" panose="020B0004020202020204" pitchFamily="34" charset="0"/>
                <a:cs typeface="Aptos" panose="020B0004020202020204" pitchFamily="34" charset="0"/>
              </a:rPr>
              <a:t> called </a:t>
            </a:r>
            <a:r>
              <a:rPr lang="en-GB" sz="1600" b="1" dirty="0">
                <a:effectLst/>
                <a:latin typeface="Aptos" panose="020B0004020202020204" pitchFamily="34" charset="0"/>
                <a:ea typeface="Aptos" panose="020B0004020202020204" pitchFamily="34" charset="0"/>
                <a:cs typeface="Aptos" panose="020B0004020202020204" pitchFamily="34" charset="0"/>
              </a:rPr>
              <a:t>Confidence, Clarity, Courage</a:t>
            </a:r>
            <a:r>
              <a:rPr lang="en-GB" sz="1600" dirty="0">
                <a:effectLst/>
                <a:latin typeface="Aptos" panose="020B0004020202020204" pitchFamily="34" charset="0"/>
                <a:ea typeface="Aptos" panose="020B0004020202020204" pitchFamily="34" charset="0"/>
                <a:cs typeface="Aptos" panose="020B0004020202020204" pitchFamily="34" charset="0"/>
              </a:rPr>
              <a:t>, designed to help people rebuild self-worth, shift self-doubt, and strengthen their confidence at work and home.</a:t>
            </a:r>
          </a:p>
          <a:p>
            <a:pPr>
              <a:buNone/>
            </a:pPr>
            <a:r>
              <a:rPr lang="en-GB" sz="16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600" dirty="0">
                <a:effectLst/>
                <a:latin typeface="Aptos" panose="020B0004020202020204" pitchFamily="34" charset="0"/>
                <a:ea typeface="Aptos" panose="020B0004020202020204" pitchFamily="34" charset="0"/>
                <a:cs typeface="Aptos" panose="020B0004020202020204" pitchFamily="34" charset="0"/>
              </a:rPr>
              <a:t>Because wellbeing is a business priority right now, I’m offering organisations a single </a:t>
            </a:r>
            <a:r>
              <a:rPr lang="en-GB" sz="1600" b="1" dirty="0">
                <a:effectLst/>
                <a:latin typeface="Aptos" panose="020B0004020202020204" pitchFamily="34" charset="0"/>
                <a:ea typeface="Aptos" panose="020B0004020202020204" pitchFamily="34" charset="0"/>
                <a:cs typeface="Aptos" panose="020B0004020202020204" pitchFamily="34" charset="0"/>
              </a:rPr>
              <a:t>corporate access option: £99</a:t>
            </a:r>
            <a:r>
              <a:rPr lang="en-GB" sz="1600" dirty="0">
                <a:effectLst/>
                <a:latin typeface="Aptos" panose="020B0004020202020204" pitchFamily="34" charset="0"/>
                <a:ea typeface="Aptos" panose="020B0004020202020204" pitchFamily="34" charset="0"/>
                <a:cs typeface="Aptos" panose="020B0004020202020204" pitchFamily="34" charset="0"/>
              </a:rPr>
              <a:t> for </a:t>
            </a:r>
            <a:r>
              <a:rPr lang="en-GB" sz="1600" b="1" dirty="0">
                <a:effectLst/>
                <a:latin typeface="Aptos" panose="020B0004020202020204" pitchFamily="34" charset="0"/>
                <a:ea typeface="Aptos" panose="020B0004020202020204" pitchFamily="34" charset="0"/>
                <a:cs typeface="Aptos" panose="020B0004020202020204" pitchFamily="34" charset="0"/>
              </a:rPr>
              <a:t>as many employees as you’d like</a:t>
            </a:r>
            <a:r>
              <a:rPr lang="en-GB" sz="1600" dirty="0">
                <a:effectLst/>
                <a:latin typeface="Aptos" panose="020B0004020202020204" pitchFamily="34" charset="0"/>
                <a:ea typeface="Aptos" panose="020B0004020202020204" pitchFamily="34" charset="0"/>
                <a:cs typeface="Aptos" panose="020B0004020202020204" pitchFamily="34" charset="0"/>
              </a:rPr>
              <a:t> to join the live session and receive lifetime access to the replay. It’s an affordable, high-impact way to support staff resilience, reduce presenteeism, and give people tools to perform under pressure.</a:t>
            </a:r>
          </a:p>
          <a:p>
            <a:pPr>
              <a:buNone/>
            </a:pPr>
            <a:r>
              <a:rPr lang="en-GB" sz="16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600" dirty="0">
                <a:effectLst/>
                <a:latin typeface="Aptos" panose="020B0004020202020204" pitchFamily="34" charset="0"/>
                <a:ea typeface="Aptos" panose="020B0004020202020204" pitchFamily="34" charset="0"/>
                <a:cs typeface="Aptos" panose="020B0004020202020204" pitchFamily="34" charset="0"/>
              </a:rPr>
              <a:t>What’s included:</a:t>
            </a: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60-minute live masterclass (practical, evidence-based tools)</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Lifetime access to the recorded replay for all staff who register</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Live Q&amp;A immediately after the session (only available to live attendees)</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A promo code I’ll create so your team can register and bypass payment</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457200">
              <a:buNone/>
            </a:pPr>
            <a:r>
              <a:rPr lang="en-GB" sz="16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600" dirty="0">
                <a:effectLst/>
                <a:latin typeface="Aptos" panose="020B0004020202020204" pitchFamily="34" charset="0"/>
                <a:ea typeface="Aptos" panose="020B0004020202020204" pitchFamily="34" charset="0"/>
                <a:cs typeface="Aptos" panose="020B0004020202020204" pitchFamily="34" charset="0"/>
              </a:rPr>
              <a:t>If you’d like to take this up, I’ll set up a bespoke promo code for your organisation and share the registration link for your team to use. Just reply with the name of your organisation and the contact email you’d like me to send the code to, no headcount needed up front.</a:t>
            </a:r>
          </a:p>
          <a:p>
            <a:pPr>
              <a:buNone/>
            </a:pPr>
            <a:r>
              <a:rPr lang="en-GB" sz="1200"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41806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5A9380-8022-0E68-E323-8A5D1835F3F5}"/>
              </a:ext>
            </a:extLst>
          </p:cNvPr>
          <p:cNvSpPr txBox="1"/>
          <p:nvPr/>
        </p:nvSpPr>
        <p:spPr>
          <a:xfrm>
            <a:off x="685799" y="1150076"/>
            <a:ext cx="3659389" cy="4557849"/>
          </a:xfrm>
          <a:prstGeom prst="rect">
            <a:avLst/>
          </a:prstGeom>
        </p:spPr>
        <p:txBody>
          <a:bodyPr vert="horz" lIns="91440" tIns="45720" rIns="91440" bIns="45720" rtlCol="0" anchor="ctr">
            <a:normAutofit/>
          </a:bodyPr>
          <a:lstStyle/>
          <a:p>
            <a:pPr algn="r">
              <a:spcBef>
                <a:spcPct val="0"/>
              </a:spcBef>
              <a:spcAft>
                <a:spcPts val="600"/>
              </a:spcAft>
            </a:pPr>
            <a:r>
              <a:rPr lang="en-US" sz="3600" b="1" u="sng" cap="all">
                <a:ln w="3175" cmpd="sng">
                  <a:noFill/>
                </a:ln>
                <a:latin typeface="+mj-lt"/>
                <a:ea typeface="+mj-ea"/>
                <a:cs typeface="+mj-cs"/>
              </a:rPr>
              <a:t>Sage Publishing – Free Book Gift Access Online!  </a:t>
            </a:r>
          </a:p>
        </p:txBody>
      </p:sp>
      <p:sp>
        <p:nvSpPr>
          <p:cNvPr id="3" name="TextBox 2">
            <a:extLst>
              <a:ext uri="{FF2B5EF4-FFF2-40B4-BE49-F238E27FC236}">
                <a16:creationId xmlns:a16="http://schemas.microsoft.com/office/drawing/2014/main" id="{26F65E0D-10FC-21D3-22A1-C755D83C7638}"/>
              </a:ext>
            </a:extLst>
          </p:cNvPr>
          <p:cNvSpPr txBox="1"/>
          <p:nvPr/>
        </p:nvSpPr>
        <p:spPr>
          <a:xfrm>
            <a:off x="4988658" y="1150076"/>
            <a:ext cx="6517543" cy="4557849"/>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a:t>Hi Everyone – Please Enjoy the link to the actual PDF, or better to have people visit the home page </a:t>
            </a:r>
            <a:r>
              <a:rPr lang="en-US" u="sng">
                <a:hlinkClick r:id="rId3"/>
              </a:rPr>
              <a:t>https://uk.sagepub.com/sites/default/files/upm-assets/140702_book_item_140702.pdf</a:t>
            </a:r>
            <a:r>
              <a:rPr lang="en-US"/>
              <a:t> </a:t>
            </a:r>
          </a:p>
          <a:p>
            <a:pPr>
              <a:spcAft>
                <a:spcPts val="1000"/>
              </a:spcAft>
              <a:buClr>
                <a:schemeClr val="tx1"/>
              </a:buClr>
              <a:buSzPct val="100000"/>
              <a:buFont typeface="Arial"/>
              <a:buChar char="•"/>
            </a:pPr>
            <a:endParaRPr lang="en-US"/>
          </a:p>
          <a:p>
            <a:pPr>
              <a:spcAft>
                <a:spcPts val="1000"/>
              </a:spcAft>
              <a:buClr>
                <a:schemeClr val="tx1"/>
              </a:buClr>
              <a:buSzPct val="100000"/>
              <a:buFont typeface="Arial"/>
              <a:buChar char="•"/>
            </a:pPr>
            <a:r>
              <a:rPr lang="en-US" u="sng">
                <a:hlinkClick r:id="rId4"/>
              </a:rPr>
              <a:t>https://uk.sagepub.com/en-gb/eur/essentials-of-nursing-children-and-young-people/book268860#preview</a:t>
            </a:r>
            <a:r>
              <a:rPr lang="en-US"/>
              <a:t> </a:t>
            </a:r>
          </a:p>
          <a:p>
            <a:pPr>
              <a:spcAft>
                <a:spcPts val="1000"/>
              </a:spcAft>
              <a:buClr>
                <a:schemeClr val="tx1"/>
              </a:buClr>
              <a:buSzPct val="100000"/>
              <a:buFont typeface="Arial"/>
              <a:buChar char="•"/>
            </a:pPr>
            <a:endParaRPr lang="en-US"/>
          </a:p>
        </p:txBody>
      </p:sp>
      <p:sp>
        <p:nvSpPr>
          <p:cNvPr id="6" name="TextBox 5">
            <a:extLst>
              <a:ext uri="{FF2B5EF4-FFF2-40B4-BE49-F238E27FC236}">
                <a16:creationId xmlns:a16="http://schemas.microsoft.com/office/drawing/2014/main" id="{A81DA954-DC5B-72CD-EED6-2EC05EF9BEB1}"/>
              </a:ext>
            </a:extLst>
          </p:cNvPr>
          <p:cNvSpPr txBox="1"/>
          <p:nvPr/>
        </p:nvSpPr>
        <p:spPr>
          <a:xfrm>
            <a:off x="317807" y="4763371"/>
            <a:ext cx="6097904" cy="2846933"/>
          </a:xfrm>
          <a:prstGeom prst="rect">
            <a:avLst/>
          </a:prstGeom>
          <a:noFill/>
        </p:spPr>
        <p:txBody>
          <a:bodyPr wrap="square">
            <a:spAutoFit/>
          </a:bodyPr>
          <a:lstStyle/>
          <a:p>
            <a:pPr>
              <a:spcAft>
                <a:spcPts val="600"/>
              </a:spcAft>
            </a:pPr>
            <a:endParaRPr lang="en-GB" dirty="0"/>
          </a:p>
          <a:p>
            <a:pPr>
              <a:spcAft>
                <a:spcPts val="600"/>
              </a:spcAft>
            </a:pPr>
            <a:r>
              <a:rPr lang="en-GB" dirty="0"/>
              <a:t>Sarah Silvester (She/Her)</a:t>
            </a:r>
          </a:p>
          <a:p>
            <a:pPr>
              <a:spcAft>
                <a:spcPts val="600"/>
              </a:spcAft>
            </a:pPr>
            <a:r>
              <a:rPr lang="en-GB" dirty="0"/>
              <a:t>Academic Sales Consultant | Midlands and East Anglia</a:t>
            </a:r>
          </a:p>
          <a:p>
            <a:pPr>
              <a:spcAft>
                <a:spcPts val="600"/>
              </a:spcAft>
            </a:pPr>
            <a:r>
              <a:rPr lang="en-GB" dirty="0"/>
              <a:t>Textbook Division – Faculty Resources</a:t>
            </a:r>
          </a:p>
          <a:p>
            <a:pPr>
              <a:spcAft>
                <a:spcPts val="600"/>
              </a:spcAft>
            </a:pPr>
            <a:r>
              <a:rPr lang="en-GB" dirty="0">
                <a:hlinkClick r:id="rId5"/>
              </a:rPr>
              <a:t>SarahJane.Silvester@sagepub.co.uk</a:t>
            </a:r>
            <a:r>
              <a:rPr lang="en-GB" dirty="0"/>
              <a:t> </a:t>
            </a:r>
          </a:p>
          <a:p>
            <a:pPr>
              <a:spcAft>
                <a:spcPts val="600"/>
              </a:spcAft>
            </a:pPr>
            <a:r>
              <a:rPr lang="en-GB" dirty="0"/>
              <a:t> </a:t>
            </a:r>
          </a:p>
          <a:p>
            <a:pPr>
              <a:spcAft>
                <a:spcPts val="600"/>
              </a:spcAft>
            </a:pPr>
            <a:r>
              <a:rPr lang="en-GB" dirty="0"/>
              <a:t> </a:t>
            </a:r>
          </a:p>
          <a:p>
            <a:pPr>
              <a:spcAft>
                <a:spcPts val="600"/>
              </a:spcAft>
            </a:pPr>
            <a:r>
              <a:rPr lang="en-GB" dirty="0"/>
              <a:t> </a:t>
            </a:r>
          </a:p>
        </p:txBody>
      </p:sp>
      <p:sp>
        <p:nvSpPr>
          <p:cNvPr id="8" name="TextBox 7">
            <a:extLst>
              <a:ext uri="{FF2B5EF4-FFF2-40B4-BE49-F238E27FC236}">
                <a16:creationId xmlns:a16="http://schemas.microsoft.com/office/drawing/2014/main" id="{ACEA0E57-D2B0-7F26-D070-3BDEE19A8ED3}"/>
              </a:ext>
            </a:extLst>
          </p:cNvPr>
          <p:cNvSpPr txBox="1"/>
          <p:nvPr/>
        </p:nvSpPr>
        <p:spPr>
          <a:xfrm>
            <a:off x="298785" y="1120105"/>
            <a:ext cx="6097904" cy="923330"/>
          </a:xfrm>
          <a:prstGeom prst="rect">
            <a:avLst/>
          </a:prstGeom>
          <a:noFill/>
        </p:spPr>
        <p:txBody>
          <a:bodyPr wrap="square">
            <a:spAutoFit/>
          </a:bodyPr>
          <a:lstStyle/>
          <a:p>
            <a:pPr>
              <a:spcAft>
                <a:spcPts val="600"/>
              </a:spcAft>
              <a:buNone/>
            </a:pPr>
            <a:r>
              <a:rPr lang="en-GB" dirty="0">
                <a:effectLst/>
                <a:latin typeface="Calibri" panose="020F0502020204030204" pitchFamily="34" charset="0"/>
                <a:ea typeface="Aptos" panose="020B0004020202020204" pitchFamily="34" charset="0"/>
                <a:cs typeface="Aptos" panose="020B0004020202020204" pitchFamily="34" charset="0"/>
              </a:rPr>
              <a:t>"Essentials of Nursing Children." While we can't send physical copies, we can provide full access to a free chapter on the book’s webpage for your attendees to preview.</a:t>
            </a:r>
            <a:endParaRPr lang="en-GB"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75814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31F60-5D33-D901-8599-9CC44FF95616}"/>
              </a:ext>
            </a:extLst>
          </p:cNvPr>
          <p:cNvSpPr txBox="1"/>
          <p:nvPr/>
        </p:nvSpPr>
        <p:spPr>
          <a:xfrm>
            <a:off x="321275" y="432486"/>
            <a:ext cx="11491783" cy="7201972"/>
          </a:xfrm>
          <a:prstGeom prst="rect">
            <a:avLst/>
          </a:prstGeom>
          <a:noFill/>
        </p:spPr>
        <p:txBody>
          <a:bodyPr wrap="square">
            <a:spAutoFit/>
          </a:bodyPr>
          <a:lstStyle/>
          <a:p>
            <a:r>
              <a:rPr lang="en-GB" sz="2400" dirty="0"/>
              <a:t>The lecturers can also </a:t>
            </a:r>
            <a:r>
              <a:rPr lang="en-GB" sz="2400" b="1" u="sng" dirty="0"/>
              <a:t>request a free print copy</a:t>
            </a:r>
            <a:r>
              <a:rPr lang="en-GB" sz="2400" dirty="0"/>
              <a:t>. Here is the easiest form that will not require them to register first Request inspection copies Survey </a:t>
            </a:r>
            <a:r>
              <a:rPr lang="en-GB" sz="2400" dirty="0">
                <a:hlinkClick r:id="rId2"/>
              </a:rPr>
              <a:t>https://uk.surveymonkey.com/r/inspection-copies?Campaign=%5BICs%5D</a:t>
            </a:r>
            <a:r>
              <a:rPr lang="en-GB" sz="2400" dirty="0"/>
              <a:t> </a:t>
            </a:r>
          </a:p>
          <a:p>
            <a:endParaRPr lang="en-GB" sz="2400" dirty="0"/>
          </a:p>
          <a:p>
            <a:r>
              <a:rPr lang="en-GB" sz="2400" dirty="0"/>
              <a:t>We can also offer 30% discount code to all the other participants who are not the lecturers - UK30BOOKS</a:t>
            </a:r>
          </a:p>
          <a:p>
            <a:r>
              <a:rPr lang="en-GB" sz="2400" dirty="0"/>
              <a:t>This is our conference’s discount, so it is appropriate. This discount is valid on our website and ebooks.com. it will be free P+P in the UK. </a:t>
            </a:r>
          </a:p>
          <a:p>
            <a:endParaRPr lang="en-GB" sz="2400" dirty="0"/>
          </a:p>
          <a:p>
            <a:r>
              <a:rPr lang="en-GB" sz="2400" dirty="0"/>
              <a:t>Hope they will find this helpful. </a:t>
            </a:r>
          </a:p>
          <a:p>
            <a:r>
              <a:rPr lang="en-GB" sz="2400" dirty="0"/>
              <a:t>Best wishes,</a:t>
            </a:r>
          </a:p>
          <a:p>
            <a:r>
              <a:rPr lang="en-GB" sz="2400" dirty="0"/>
              <a:t>Sarah</a:t>
            </a:r>
          </a:p>
          <a:p>
            <a:endParaRPr lang="en-GB" sz="2400" dirty="0"/>
          </a:p>
          <a:p>
            <a:endParaRPr lang="en-GB" sz="2400" dirty="0"/>
          </a:p>
          <a:p>
            <a:r>
              <a:rPr lang="en-GB" sz="2400" dirty="0"/>
              <a:t>Sarah Silvester (She/Her)</a:t>
            </a:r>
          </a:p>
          <a:p>
            <a:r>
              <a:rPr lang="en-GB" sz="2400" dirty="0"/>
              <a:t>Academic Sales Consultant | Midlands and East Anglia</a:t>
            </a:r>
          </a:p>
          <a:p>
            <a:r>
              <a:rPr lang="en-GB" sz="2400" dirty="0"/>
              <a:t>Textbook Division – Faculty Resources</a:t>
            </a:r>
          </a:p>
          <a:p>
            <a:r>
              <a:rPr lang="en-GB" dirty="0"/>
              <a:t> </a:t>
            </a:r>
          </a:p>
          <a:p>
            <a:r>
              <a:rPr lang="en-GB" dirty="0"/>
              <a:t> </a:t>
            </a:r>
          </a:p>
          <a:p>
            <a:r>
              <a:rPr lang="en-GB" dirty="0"/>
              <a:t> </a:t>
            </a:r>
          </a:p>
        </p:txBody>
      </p:sp>
    </p:spTree>
    <p:extLst>
      <p:ext uri="{BB962C8B-B14F-4D97-AF65-F5344CB8AC3E}">
        <p14:creationId xmlns:p14="http://schemas.microsoft.com/office/powerpoint/2010/main" val="27300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33E91C-60AB-1160-91D3-EF6805599CB8}"/>
              </a:ext>
            </a:extLst>
          </p:cNvPr>
          <p:cNvPicPr>
            <a:picLocks noChangeAspect="1"/>
          </p:cNvPicPr>
          <p:nvPr/>
        </p:nvPicPr>
        <p:blipFill>
          <a:blip r:embed="rId2"/>
          <a:stretch>
            <a:fillRect/>
          </a:stretch>
        </p:blipFill>
        <p:spPr>
          <a:xfrm>
            <a:off x="643467" y="784522"/>
            <a:ext cx="10905066" cy="5288956"/>
          </a:xfrm>
          <a:prstGeom prst="rect">
            <a:avLst/>
          </a:prstGeom>
        </p:spPr>
      </p:pic>
    </p:spTree>
    <p:extLst>
      <p:ext uri="{BB962C8B-B14F-4D97-AF65-F5344CB8AC3E}">
        <p14:creationId xmlns:p14="http://schemas.microsoft.com/office/powerpoint/2010/main" val="1142682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145</TotalTime>
  <Words>913</Words>
  <Application>Microsoft Office PowerPoint</Application>
  <PresentationFormat>Widescreen</PresentationFormat>
  <Paragraphs>78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Celestial</vt:lpstr>
      <vt:lpstr>Upcoming Continuous Professional Opportunities</vt:lpstr>
      <vt:lpstr>PowerPoint Presentation</vt:lpstr>
      <vt:lpstr>CPD Course Links University of Staffordshire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Staffordshire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Gemma Williams</dc:creator>
  <cp:lastModifiedBy>Gemma Williams</cp:lastModifiedBy>
  <cp:revision>2</cp:revision>
  <dcterms:created xsi:type="dcterms:W3CDTF">2025-09-30T14:58:34Z</dcterms:created>
  <dcterms:modified xsi:type="dcterms:W3CDTF">2025-10-01T10:22:08Z</dcterms:modified>
</cp:coreProperties>
</file>