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1" r:id="rId5"/>
  </p:sldMasterIdLst>
  <p:notesMasterIdLst>
    <p:notesMasterId r:id="rId27"/>
  </p:notesMasterIdLst>
  <p:sldIdLst>
    <p:sldId id="256" r:id="rId6"/>
    <p:sldId id="280" r:id="rId7"/>
    <p:sldId id="281" r:id="rId8"/>
    <p:sldId id="282" r:id="rId9"/>
    <p:sldId id="284" r:id="rId10"/>
    <p:sldId id="285" r:id="rId11"/>
    <p:sldId id="283" r:id="rId12"/>
    <p:sldId id="399" r:id="rId13"/>
    <p:sldId id="287" r:id="rId14"/>
    <p:sldId id="288" r:id="rId15"/>
    <p:sldId id="289" r:id="rId16"/>
    <p:sldId id="290" r:id="rId17"/>
    <p:sldId id="291" r:id="rId18"/>
    <p:sldId id="292" r:id="rId19"/>
    <p:sldId id="394" r:id="rId20"/>
    <p:sldId id="293" r:id="rId21"/>
    <p:sldId id="396" r:id="rId22"/>
    <p:sldId id="392" r:id="rId23"/>
    <p:sldId id="393" r:id="rId24"/>
    <p:sldId id="397" r:id="rId25"/>
    <p:sldId id="3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9DA0A5-6704-4D89-B2C8-EF0D9054646E}" v="53" dt="2026-10-07T10:06:35.9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Marie Wright (Birmingham and Solihull ICB)" userId="bee189c0-a154-4501-b5bb-4233d320180a" providerId="ADAL" clId="{71C16793-FF24-4B44-A75B-7D695D3C32C8}"/>
    <pc:docChg chg="modSld">
      <pc:chgData name="AnnMarie Wright (Birmingham and Solihull ICB)" userId="bee189c0-a154-4501-b5bb-4233d320180a" providerId="ADAL" clId="{71C16793-FF24-4B44-A75B-7D695D3C32C8}" dt="2026-10-07T10:07:30.668" v="56"/>
      <pc:docMkLst>
        <pc:docMk/>
      </pc:docMkLst>
      <pc:sldChg chg="modSp">
        <pc:chgData name="AnnMarie Wright (Birmingham and Solihull ICB)" userId="bee189c0-a154-4501-b5bb-4233d320180a" providerId="ADAL" clId="{71C16793-FF24-4B44-A75B-7D695D3C32C8}" dt="2026-10-07T10:06:01.730" v="48"/>
        <pc:sldMkLst>
          <pc:docMk/>
          <pc:sldMk cId="960225511" sldId="281"/>
        </pc:sldMkLst>
        <pc:graphicFrameChg chg="mod">
          <ac:chgData name="AnnMarie Wright (Birmingham and Solihull ICB)" userId="bee189c0-a154-4501-b5bb-4233d320180a" providerId="ADAL" clId="{71C16793-FF24-4B44-A75B-7D695D3C32C8}" dt="2026-10-07T10:06:01.730" v="48"/>
          <ac:graphicFrameMkLst>
            <pc:docMk/>
            <pc:sldMk cId="960225511" sldId="281"/>
            <ac:graphicFrameMk id="3" creationId="{08E09C14-80F1-E09F-ED9A-32E5E5D6DBA8}"/>
          </ac:graphicFrameMkLst>
        </pc:graphicFrameChg>
      </pc:sldChg>
      <pc:sldChg chg="modSp">
        <pc:chgData name="AnnMarie Wright (Birmingham and Solihull ICB)" userId="bee189c0-a154-4501-b5bb-4233d320180a" providerId="ADAL" clId="{71C16793-FF24-4B44-A75B-7D695D3C32C8}" dt="2026-10-07T09:48:15.867" v="47" actId="20577"/>
        <pc:sldMkLst>
          <pc:docMk/>
          <pc:sldMk cId="93154381" sldId="393"/>
        </pc:sldMkLst>
        <pc:graphicFrameChg chg="mod">
          <ac:chgData name="AnnMarie Wright (Birmingham and Solihull ICB)" userId="bee189c0-a154-4501-b5bb-4233d320180a" providerId="ADAL" clId="{71C16793-FF24-4B44-A75B-7D695D3C32C8}" dt="2026-10-07T09:48:04.768" v="25" actId="20577"/>
          <ac:graphicFrameMkLst>
            <pc:docMk/>
            <pc:sldMk cId="93154381" sldId="393"/>
            <ac:graphicFrameMk id="2" creationId="{4CAEC5C0-BD9C-2CB0-8A31-FB790C47362E}"/>
          </ac:graphicFrameMkLst>
        </pc:graphicFrameChg>
        <pc:graphicFrameChg chg="mod">
          <ac:chgData name="AnnMarie Wright (Birmingham and Solihull ICB)" userId="bee189c0-a154-4501-b5bb-4233d320180a" providerId="ADAL" clId="{71C16793-FF24-4B44-A75B-7D695D3C32C8}" dt="2026-10-07T09:48:15.867" v="47" actId="20577"/>
          <ac:graphicFrameMkLst>
            <pc:docMk/>
            <pc:sldMk cId="93154381" sldId="393"/>
            <ac:graphicFrameMk id="3" creationId="{4CAEC5C0-BD9C-2CB0-8A31-FB790C47362E}"/>
          </ac:graphicFrameMkLst>
        </pc:graphicFrameChg>
      </pc:sldChg>
      <pc:sldChg chg="addSp delSp modSp">
        <pc:chgData name="AnnMarie Wright (Birmingham and Solihull ICB)" userId="bee189c0-a154-4501-b5bb-4233d320180a" providerId="ADAL" clId="{71C16793-FF24-4B44-A75B-7D695D3C32C8}" dt="2026-10-07T10:07:30.668" v="56"/>
        <pc:sldMkLst>
          <pc:docMk/>
          <pc:sldMk cId="1074083342" sldId="399"/>
        </pc:sldMkLst>
        <pc:spChg chg="add del mod">
          <ac:chgData name="AnnMarie Wright (Birmingham and Solihull ICB)" userId="bee189c0-a154-4501-b5bb-4233d320180a" providerId="ADAL" clId="{71C16793-FF24-4B44-A75B-7D695D3C32C8}" dt="2026-10-07T10:06:24.155" v="50"/>
          <ac:spMkLst>
            <pc:docMk/>
            <pc:sldMk cId="1074083342" sldId="399"/>
            <ac:spMk id="9" creationId="{8FF04C8D-C378-5E10-D6D1-724EF2F6505C}"/>
          </ac:spMkLst>
        </pc:spChg>
        <pc:spChg chg="add del mod">
          <ac:chgData name="AnnMarie Wright (Birmingham and Solihull ICB)" userId="bee189c0-a154-4501-b5bb-4233d320180a" providerId="ADAL" clId="{71C16793-FF24-4B44-A75B-7D695D3C32C8}" dt="2026-10-07T10:06:32.789" v="52"/>
          <ac:spMkLst>
            <pc:docMk/>
            <pc:sldMk cId="1074083342" sldId="399"/>
            <ac:spMk id="11" creationId="{CD77D3FA-C086-180D-FAC8-0728A055AA64}"/>
          </ac:spMkLst>
        </pc:spChg>
        <pc:spChg chg="add del mod">
          <ac:chgData name="AnnMarie Wright (Birmingham and Solihull ICB)" userId="bee189c0-a154-4501-b5bb-4233d320180a" providerId="ADAL" clId="{71C16793-FF24-4B44-A75B-7D695D3C32C8}" dt="2026-10-07T10:06:34.893" v="54"/>
          <ac:spMkLst>
            <pc:docMk/>
            <pc:sldMk cId="1074083342" sldId="399"/>
            <ac:spMk id="12" creationId="{B6D8F24C-5803-BFE3-53B2-E714DDCBFF72}"/>
          </ac:spMkLst>
        </pc:spChg>
        <pc:spChg chg="add del mod">
          <ac:chgData name="AnnMarie Wright (Birmingham and Solihull ICB)" userId="bee189c0-a154-4501-b5bb-4233d320180a" providerId="ADAL" clId="{71C16793-FF24-4B44-A75B-7D695D3C32C8}" dt="2026-10-07T10:07:30.668" v="56"/>
          <ac:spMkLst>
            <pc:docMk/>
            <pc:sldMk cId="1074083342" sldId="399"/>
            <ac:spMk id="13" creationId="{7CDF76EA-27A2-AF14-CBA3-60D413B3181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CYP Asthma Service Activity</a:t>
            </a:r>
            <a:r>
              <a:rPr lang="en-GB" b="1" baseline="0" dirty="0"/>
              <a:t> data</a:t>
            </a:r>
          </a:p>
          <a:p>
            <a:pPr>
              <a:defRPr b="1"/>
            </a:pPr>
            <a:r>
              <a:rPr lang="en-GB" b="1" baseline="0" dirty="0"/>
              <a:t>Apr 2026 – Sept 2026</a:t>
            </a:r>
            <a:endParaRPr lang="en-GB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Sheet1!$L$4</c:f>
              <c:strCache>
                <c:ptCount val="1"/>
                <c:pt idx="0">
                  <c:v>Apr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(Sheet1!$M$3,Sheet1!$O$3:$S$3)</c:f>
              <c:strCache>
                <c:ptCount val="6"/>
                <c:pt idx="0">
                  <c:v>Booked</c:v>
                </c:pt>
                <c:pt idx="1">
                  <c:v>New patients</c:v>
                </c:pt>
                <c:pt idx="2">
                  <c:v>Follow up</c:v>
                </c:pt>
                <c:pt idx="3">
                  <c:v>FENO</c:v>
                </c:pt>
                <c:pt idx="4">
                  <c:v>Spirometry</c:v>
                </c:pt>
                <c:pt idx="5">
                  <c:v>Reversibility</c:v>
                </c:pt>
              </c:strCache>
              <c:extLst/>
            </c:strRef>
          </c:cat>
          <c:val>
            <c:numRef>
              <c:f>(Sheet1!$M$4,Sheet1!$O$4:$S$4)</c:f>
              <c:numCache>
                <c:formatCode>General</c:formatCode>
                <c:ptCount val="6"/>
                <c:pt idx="0">
                  <c:v>39</c:v>
                </c:pt>
                <c:pt idx="1">
                  <c:v>26</c:v>
                </c:pt>
                <c:pt idx="2">
                  <c:v>7</c:v>
                </c:pt>
                <c:pt idx="3">
                  <c:v>22</c:v>
                </c:pt>
                <c:pt idx="4">
                  <c:v>15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313-4CAD-9FD9-0266B751FEB8}"/>
            </c:ext>
          </c:extLst>
        </c:ser>
        <c:ser>
          <c:idx val="1"/>
          <c:order val="1"/>
          <c:tx>
            <c:strRef>
              <c:f>Sheet1!$L$5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(Sheet1!$M$3,Sheet1!$O$3:$S$3)</c:f>
              <c:strCache>
                <c:ptCount val="6"/>
                <c:pt idx="0">
                  <c:v>Booked</c:v>
                </c:pt>
                <c:pt idx="1">
                  <c:v>New patients</c:v>
                </c:pt>
                <c:pt idx="2">
                  <c:v>Follow up</c:v>
                </c:pt>
                <c:pt idx="3">
                  <c:v>FENO</c:v>
                </c:pt>
                <c:pt idx="4">
                  <c:v>Spirometry</c:v>
                </c:pt>
                <c:pt idx="5">
                  <c:v>Reversibility</c:v>
                </c:pt>
              </c:strCache>
              <c:extLst/>
            </c:strRef>
          </c:cat>
          <c:val>
            <c:numRef>
              <c:f>(Sheet1!$M$5,Sheet1!$O$5:$S$5)</c:f>
              <c:numCache>
                <c:formatCode>General</c:formatCode>
                <c:ptCount val="6"/>
                <c:pt idx="0">
                  <c:v>37</c:v>
                </c:pt>
                <c:pt idx="1">
                  <c:v>13</c:v>
                </c:pt>
                <c:pt idx="2">
                  <c:v>8</c:v>
                </c:pt>
                <c:pt idx="3">
                  <c:v>19</c:v>
                </c:pt>
                <c:pt idx="4">
                  <c:v>14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313-4CAD-9FD9-0266B751FEB8}"/>
            </c:ext>
          </c:extLst>
        </c:ser>
        <c:ser>
          <c:idx val="2"/>
          <c:order val="2"/>
          <c:tx>
            <c:strRef>
              <c:f>Sheet1!$L$6</c:f>
              <c:strCache>
                <c:ptCount val="1"/>
                <c:pt idx="0">
                  <c:v>Jun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(Sheet1!$M$3,Sheet1!$O$3:$S$3)</c:f>
              <c:strCache>
                <c:ptCount val="6"/>
                <c:pt idx="0">
                  <c:v>Booked</c:v>
                </c:pt>
                <c:pt idx="1">
                  <c:v>New patients</c:v>
                </c:pt>
                <c:pt idx="2">
                  <c:v>Follow up</c:v>
                </c:pt>
                <c:pt idx="3">
                  <c:v>FENO</c:v>
                </c:pt>
                <c:pt idx="4">
                  <c:v>Spirometry</c:v>
                </c:pt>
                <c:pt idx="5">
                  <c:v>Reversibility</c:v>
                </c:pt>
              </c:strCache>
              <c:extLst/>
            </c:strRef>
          </c:cat>
          <c:val>
            <c:numRef>
              <c:f>(Sheet1!$M$6,Sheet1!$O$6:$S$6)</c:f>
              <c:numCache>
                <c:formatCode>General</c:formatCode>
                <c:ptCount val="6"/>
                <c:pt idx="0">
                  <c:v>24</c:v>
                </c:pt>
                <c:pt idx="1">
                  <c:v>15</c:v>
                </c:pt>
                <c:pt idx="2">
                  <c:v>3</c:v>
                </c:pt>
                <c:pt idx="3">
                  <c:v>17</c:v>
                </c:pt>
                <c:pt idx="4">
                  <c:v>6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313-4CAD-9FD9-0266B751FEB8}"/>
            </c:ext>
          </c:extLst>
        </c:ser>
        <c:ser>
          <c:idx val="3"/>
          <c:order val="3"/>
          <c:tx>
            <c:strRef>
              <c:f>Sheet1!$L$7</c:f>
              <c:strCache>
                <c:ptCount val="1"/>
                <c:pt idx="0">
                  <c:v>Jul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(Sheet1!$M$3,Sheet1!$O$3:$S$3)</c:f>
              <c:strCache>
                <c:ptCount val="6"/>
                <c:pt idx="0">
                  <c:v>Booked</c:v>
                </c:pt>
                <c:pt idx="1">
                  <c:v>New patients</c:v>
                </c:pt>
                <c:pt idx="2">
                  <c:v>Follow up</c:v>
                </c:pt>
                <c:pt idx="3">
                  <c:v>FENO</c:v>
                </c:pt>
                <c:pt idx="4">
                  <c:v>Spirometry</c:v>
                </c:pt>
                <c:pt idx="5">
                  <c:v>Reversibility</c:v>
                </c:pt>
              </c:strCache>
              <c:extLst/>
            </c:strRef>
          </c:cat>
          <c:val>
            <c:numRef>
              <c:f>(Sheet1!$M$7,Sheet1!$O$7:$S$7)</c:f>
              <c:numCache>
                <c:formatCode>General</c:formatCode>
                <c:ptCount val="6"/>
                <c:pt idx="0">
                  <c:v>49</c:v>
                </c:pt>
                <c:pt idx="1">
                  <c:v>20</c:v>
                </c:pt>
                <c:pt idx="2">
                  <c:v>4</c:v>
                </c:pt>
                <c:pt idx="3">
                  <c:v>24</c:v>
                </c:pt>
                <c:pt idx="4">
                  <c:v>18</c:v>
                </c:pt>
                <c:pt idx="5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8313-4CAD-9FD9-0266B751FEB8}"/>
            </c:ext>
          </c:extLst>
        </c:ser>
        <c:ser>
          <c:idx val="4"/>
          <c:order val="4"/>
          <c:tx>
            <c:strRef>
              <c:f>Sheet1!$L$8</c:f>
              <c:strCache>
                <c:ptCount val="1"/>
                <c:pt idx="0">
                  <c:v>Aug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(Sheet1!$M$3,Sheet1!$O$3:$S$3)</c:f>
              <c:strCache>
                <c:ptCount val="6"/>
                <c:pt idx="0">
                  <c:v>Booked</c:v>
                </c:pt>
                <c:pt idx="1">
                  <c:v>New patients</c:v>
                </c:pt>
                <c:pt idx="2">
                  <c:v>Follow up</c:v>
                </c:pt>
                <c:pt idx="3">
                  <c:v>FENO</c:v>
                </c:pt>
                <c:pt idx="4">
                  <c:v>Spirometry</c:v>
                </c:pt>
                <c:pt idx="5">
                  <c:v>Reversibility</c:v>
                </c:pt>
              </c:strCache>
              <c:extLst/>
            </c:strRef>
          </c:cat>
          <c:val>
            <c:numRef>
              <c:f>(Sheet1!$M$8,Sheet1!$O$8:$S$8)</c:f>
              <c:numCache>
                <c:formatCode>General</c:formatCode>
                <c:ptCount val="6"/>
                <c:pt idx="0">
                  <c:v>22</c:v>
                </c:pt>
                <c:pt idx="1">
                  <c:v>12</c:v>
                </c:pt>
                <c:pt idx="2">
                  <c:v>1</c:v>
                </c:pt>
                <c:pt idx="3">
                  <c:v>13</c:v>
                </c:pt>
                <c:pt idx="4">
                  <c:v>5</c:v>
                </c:pt>
                <c:pt idx="5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8313-4CAD-9FD9-0266B751FEB8}"/>
            </c:ext>
          </c:extLst>
        </c:ser>
        <c:ser>
          <c:idx val="5"/>
          <c:order val="5"/>
          <c:tx>
            <c:strRef>
              <c:f>Sheet1!$L$9</c:f>
              <c:strCache>
                <c:ptCount val="1"/>
                <c:pt idx="0">
                  <c:v>Sept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(Sheet1!$M$3,Sheet1!$O$3:$S$3)</c:f>
              <c:strCache>
                <c:ptCount val="6"/>
                <c:pt idx="0">
                  <c:v>Booked</c:v>
                </c:pt>
                <c:pt idx="1">
                  <c:v>New patients</c:v>
                </c:pt>
                <c:pt idx="2">
                  <c:v>Follow up</c:v>
                </c:pt>
                <c:pt idx="3">
                  <c:v>FENO</c:v>
                </c:pt>
                <c:pt idx="4">
                  <c:v>Spirometry</c:v>
                </c:pt>
                <c:pt idx="5">
                  <c:v>Reversibility</c:v>
                </c:pt>
              </c:strCache>
              <c:extLst/>
            </c:strRef>
          </c:cat>
          <c:val>
            <c:numRef>
              <c:f>(Sheet1!$M$9,Sheet1!$O$9:$S$9)</c:f>
              <c:numCache>
                <c:formatCode>General</c:formatCode>
                <c:ptCount val="6"/>
                <c:pt idx="0">
                  <c:v>27</c:v>
                </c:pt>
                <c:pt idx="1">
                  <c:v>18</c:v>
                </c:pt>
                <c:pt idx="2">
                  <c:v>0</c:v>
                </c:pt>
                <c:pt idx="3">
                  <c:v>18</c:v>
                </c:pt>
                <c:pt idx="4">
                  <c:v>12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313-4CAD-9FD9-0266B751F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841135"/>
        <c:axId val="149014671"/>
      </c:barChart>
      <c:catAx>
        <c:axId val="430841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14671"/>
        <c:crosses val="autoZero"/>
        <c:auto val="1"/>
        <c:lblAlgn val="ctr"/>
        <c:lblOffset val="100"/>
        <c:noMultiLvlLbl val="0"/>
      </c:catAx>
      <c:valAx>
        <c:axId val="149014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841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Booked and new patient activity</a:t>
            </a:r>
          </a:p>
          <a:p>
            <a:pPr>
              <a:defRPr b="1"/>
            </a:pPr>
            <a:r>
              <a:rPr lang="en-GB" b="1" dirty="0"/>
              <a:t>Apr 2026 – Sept 2026</a:t>
            </a:r>
          </a:p>
        </c:rich>
      </c:tx>
      <c:layout>
        <c:manualLayout>
          <c:xMode val="edge"/>
          <c:yMode val="edge"/>
          <c:x val="0.27591938938667149"/>
          <c:y val="3.2301475920281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8853080812981748E-2"/>
          <c:y val="0.12192933093051803"/>
          <c:w val="0.91069231974082254"/>
          <c:h val="0.72687242800484364"/>
        </c:manualLayout>
      </c:layout>
      <c:lineChart>
        <c:grouping val="standard"/>
        <c:varyColors val="0"/>
        <c:ser>
          <c:idx val="0"/>
          <c:order val="0"/>
          <c:tx>
            <c:strRef>
              <c:f>Sheet1!$M$3</c:f>
              <c:strCache>
                <c:ptCount val="1"/>
                <c:pt idx="0">
                  <c:v>Booked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Sheet1!$L$4:$L$9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Sept</c:v>
                </c:pt>
              </c:strCache>
            </c:strRef>
          </c:cat>
          <c:val>
            <c:numRef>
              <c:f>Sheet1!$M$4:$M$9</c:f>
              <c:numCache>
                <c:formatCode>General</c:formatCode>
                <c:ptCount val="6"/>
                <c:pt idx="0">
                  <c:v>39</c:v>
                </c:pt>
                <c:pt idx="1">
                  <c:v>37</c:v>
                </c:pt>
                <c:pt idx="2">
                  <c:v>24</c:v>
                </c:pt>
                <c:pt idx="3">
                  <c:v>49</c:v>
                </c:pt>
                <c:pt idx="4">
                  <c:v>22</c:v>
                </c:pt>
                <c:pt idx="5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83-4B30-B344-22679D9F9CD5}"/>
            </c:ext>
          </c:extLst>
        </c:ser>
        <c:ser>
          <c:idx val="2"/>
          <c:order val="2"/>
          <c:tx>
            <c:strRef>
              <c:f>Sheet1!$O$3</c:f>
              <c:strCache>
                <c:ptCount val="1"/>
                <c:pt idx="0">
                  <c:v>New patients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Sheet1!$L$4:$L$9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Sept</c:v>
                </c:pt>
              </c:strCache>
            </c:strRef>
          </c:cat>
          <c:val>
            <c:numRef>
              <c:f>Sheet1!$O$4:$O$9</c:f>
              <c:numCache>
                <c:formatCode>General</c:formatCode>
                <c:ptCount val="6"/>
                <c:pt idx="0">
                  <c:v>26</c:v>
                </c:pt>
                <c:pt idx="1">
                  <c:v>13</c:v>
                </c:pt>
                <c:pt idx="2">
                  <c:v>15</c:v>
                </c:pt>
                <c:pt idx="3">
                  <c:v>20</c:v>
                </c:pt>
                <c:pt idx="4">
                  <c:v>12</c:v>
                </c:pt>
                <c:pt idx="5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83-4B30-B344-22679D9F9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841135"/>
        <c:axId val="149014671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Sheet1!$N$3</c15:sqref>
                        </c15:formulaRef>
                      </c:ext>
                    </c:extLst>
                    <c:strCache>
                      <c:ptCount val="1"/>
                      <c:pt idx="0">
                        <c:v>Attended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Sheet1!$L$4:$L$9</c15:sqref>
                        </c15:formulaRef>
                      </c:ext>
                    </c:extLst>
                    <c:strCache>
                      <c:ptCount val="6"/>
                      <c:pt idx="0">
                        <c:v>Apr</c:v>
                      </c:pt>
                      <c:pt idx="1">
                        <c:v>May</c:v>
                      </c:pt>
                      <c:pt idx="2">
                        <c:v>Jun</c:v>
                      </c:pt>
                      <c:pt idx="3">
                        <c:v>Jul</c:v>
                      </c:pt>
                      <c:pt idx="4">
                        <c:v>Aug</c:v>
                      </c:pt>
                      <c:pt idx="5">
                        <c:v>Sept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Sheet1!$N$4:$N$9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FF83-4B30-B344-22679D9F9CD5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Sheet1!$P$3</c15:sqref>
                        </c15:formulaRef>
                      </c:ext>
                    </c:extLst>
                    <c:strCache>
                      <c:ptCount val="1"/>
                      <c:pt idx="0">
                        <c:v>Follow up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Sheet1!$L$4:$L$9</c15:sqref>
                        </c15:formulaRef>
                      </c:ext>
                    </c:extLst>
                    <c:strCache>
                      <c:ptCount val="6"/>
                      <c:pt idx="0">
                        <c:v>Apr</c:v>
                      </c:pt>
                      <c:pt idx="1">
                        <c:v>May</c:v>
                      </c:pt>
                      <c:pt idx="2">
                        <c:v>Jun</c:v>
                      </c:pt>
                      <c:pt idx="3">
                        <c:v>Jul</c:v>
                      </c:pt>
                      <c:pt idx="4">
                        <c:v>Aug</c:v>
                      </c:pt>
                      <c:pt idx="5">
                        <c:v>Sept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Sheet1!$P$4:$P$9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7</c:v>
                      </c:pt>
                      <c:pt idx="1">
                        <c:v>8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1</c:v>
                      </c:pt>
                      <c:pt idx="5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F83-4B30-B344-22679D9F9CD5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Sheet1!$Q$3</c15:sqref>
                        </c15:formulaRef>
                      </c:ext>
                    </c:extLst>
                    <c:strCache>
                      <c:ptCount val="1"/>
                      <c:pt idx="0">
                        <c:v>FENO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Sheet1!$L$4:$L$9</c15:sqref>
                        </c15:formulaRef>
                      </c:ext>
                    </c:extLst>
                    <c:strCache>
                      <c:ptCount val="6"/>
                      <c:pt idx="0">
                        <c:v>Apr</c:v>
                      </c:pt>
                      <c:pt idx="1">
                        <c:v>May</c:v>
                      </c:pt>
                      <c:pt idx="2">
                        <c:v>Jun</c:v>
                      </c:pt>
                      <c:pt idx="3">
                        <c:v>Jul</c:v>
                      </c:pt>
                      <c:pt idx="4">
                        <c:v>Aug</c:v>
                      </c:pt>
                      <c:pt idx="5">
                        <c:v>Sept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Sheet1!$Q$4:$Q$9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22</c:v>
                      </c:pt>
                      <c:pt idx="1">
                        <c:v>19</c:v>
                      </c:pt>
                      <c:pt idx="2">
                        <c:v>17</c:v>
                      </c:pt>
                      <c:pt idx="3">
                        <c:v>24</c:v>
                      </c:pt>
                      <c:pt idx="4">
                        <c:v>13</c:v>
                      </c:pt>
                      <c:pt idx="5">
                        <c:v>18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F83-4B30-B344-22679D9F9CD5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Sheet1!$R$3</c15:sqref>
                        </c15:formulaRef>
                      </c:ext>
                    </c:extLst>
                    <c:strCache>
                      <c:ptCount val="1"/>
                      <c:pt idx="0">
                        <c:v>Spirometry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Sheet1!$L$4:$L$9</c15:sqref>
                        </c15:formulaRef>
                      </c:ext>
                    </c:extLst>
                    <c:strCache>
                      <c:ptCount val="6"/>
                      <c:pt idx="0">
                        <c:v>Apr</c:v>
                      </c:pt>
                      <c:pt idx="1">
                        <c:v>May</c:v>
                      </c:pt>
                      <c:pt idx="2">
                        <c:v>Jun</c:v>
                      </c:pt>
                      <c:pt idx="3">
                        <c:v>Jul</c:v>
                      </c:pt>
                      <c:pt idx="4">
                        <c:v>Aug</c:v>
                      </c:pt>
                      <c:pt idx="5">
                        <c:v>Sept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Sheet1!$R$4:$R$9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15</c:v>
                      </c:pt>
                      <c:pt idx="1">
                        <c:v>14</c:v>
                      </c:pt>
                      <c:pt idx="2">
                        <c:v>6</c:v>
                      </c:pt>
                      <c:pt idx="3">
                        <c:v>18</c:v>
                      </c:pt>
                      <c:pt idx="4">
                        <c:v>5</c:v>
                      </c:pt>
                      <c:pt idx="5">
                        <c:v>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F83-4B30-B344-22679D9F9CD5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Sheet1!$S$3</c15:sqref>
                        </c15:formulaRef>
                      </c:ext>
                    </c:extLst>
                    <c:strCache>
                      <c:ptCount val="1"/>
                      <c:pt idx="0">
                        <c:v>Reversibility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Sheet1!$L$4:$L$9</c15:sqref>
                        </c15:formulaRef>
                      </c:ext>
                    </c:extLst>
                    <c:strCache>
                      <c:ptCount val="6"/>
                      <c:pt idx="0">
                        <c:v>Apr</c:v>
                      </c:pt>
                      <c:pt idx="1">
                        <c:v>May</c:v>
                      </c:pt>
                      <c:pt idx="2">
                        <c:v>Jun</c:v>
                      </c:pt>
                      <c:pt idx="3">
                        <c:v>Jul</c:v>
                      </c:pt>
                      <c:pt idx="4">
                        <c:v>Aug</c:v>
                      </c:pt>
                      <c:pt idx="5">
                        <c:v>Sept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Sheet1!$S$4:$S$9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2</c:v>
                      </c:pt>
                      <c:pt idx="4">
                        <c:v>0</c:v>
                      </c:pt>
                      <c:pt idx="5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F83-4B30-B344-22679D9F9CD5}"/>
                  </c:ext>
                </c:extLst>
              </c15:ser>
            </c15:filteredLineSeries>
          </c:ext>
        </c:extLst>
      </c:lineChart>
      <c:catAx>
        <c:axId val="430841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14671"/>
        <c:crosses val="autoZero"/>
        <c:auto val="1"/>
        <c:lblAlgn val="ctr"/>
        <c:lblOffset val="100"/>
        <c:noMultiLvlLbl val="0"/>
      </c:catAx>
      <c:valAx>
        <c:axId val="149014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841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2E8ADE-6421-45FC-A5A7-FFD10604EC5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61B7FA23-4C5C-4313-84D2-66A75F8CC43E}">
      <dgm:prSet phldrT="[Text]" custT="1"/>
      <dgm:spPr>
        <a:xfrm>
          <a:off x="2014412" y="2383959"/>
          <a:ext cx="5138988" cy="5138988"/>
        </a:xfrm>
        <a:prstGeom prst="ellipse">
          <a:avLst/>
        </a:prstGeom>
        <a:solidFill>
          <a:srgbClr val="4FBFF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>
          <a:prstTxWarp prst="textButton">
            <a:avLst/>
          </a:prstTxWarp>
        </a:bodyPr>
        <a:lstStyle/>
        <a:p>
          <a:pPr>
            <a:buNone/>
          </a:pPr>
          <a:r>
            <a:rPr lang="en-GB" sz="44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 </a:t>
          </a:r>
        </a:p>
        <a:p>
          <a:pPr>
            <a:buNone/>
          </a:pPr>
          <a:endParaRPr lang="en-GB" sz="4000" dirty="0">
            <a:solidFill>
              <a:srgbClr val="031D44"/>
            </a:solidFill>
            <a:latin typeface="Arial" panose="020B0604020202020204"/>
            <a:ea typeface="+mn-ea"/>
            <a:cs typeface="+mn-cs"/>
          </a:endParaRPr>
        </a:p>
        <a:p>
          <a:pPr>
            <a:buNone/>
          </a:pPr>
          <a:endParaRPr lang="en-GB" sz="4000" dirty="0">
            <a:solidFill>
              <a:srgbClr val="031D44"/>
            </a:solidFill>
            <a:latin typeface="Arial" panose="020B0604020202020204"/>
            <a:ea typeface="+mn-ea"/>
            <a:cs typeface="+mn-cs"/>
          </a:endParaRPr>
        </a:p>
      </dgm:t>
    </dgm:pt>
    <dgm:pt modelId="{6917BDA4-4224-4844-86BE-7C5904272FBD}" type="parTrans" cxnId="{C235C86F-42AC-4B9C-833B-BB9A0D25045F}">
      <dgm:prSet/>
      <dgm:spPr/>
      <dgm:t>
        <a:bodyPr/>
        <a:lstStyle/>
        <a:p>
          <a:endParaRPr lang="en-GB" sz="1100"/>
        </a:p>
      </dgm:t>
    </dgm:pt>
    <dgm:pt modelId="{12235017-B8F4-4838-9B05-62E33BDE6DE9}" type="sibTrans" cxnId="{C235C86F-42AC-4B9C-833B-BB9A0D25045F}">
      <dgm:prSet/>
      <dgm:spPr/>
      <dgm:t>
        <a:bodyPr/>
        <a:lstStyle/>
        <a:p>
          <a:endParaRPr lang="en-GB" sz="1100"/>
        </a:p>
      </dgm:t>
    </dgm:pt>
    <dgm:pt modelId="{9E959EC5-1CFF-4989-9330-56D5B0450862}">
      <dgm:prSet phldrT="[Text]" custT="1"/>
      <dgm:spPr>
        <a:xfrm>
          <a:off x="3187910" y="892086"/>
          <a:ext cx="2569494" cy="2569494"/>
        </a:xfrm>
        <a:prstGeom prst="ellipse">
          <a:avLst/>
        </a:prstGeom>
        <a:solidFill>
          <a:srgbClr val="FC870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1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BIRMINGHAM COMMUNITY HEALTHCARE TRUST</a:t>
          </a:r>
        </a:p>
      </dgm:t>
    </dgm:pt>
    <dgm:pt modelId="{3180E306-478E-4DC5-B7DC-8C28939AB098}" type="parTrans" cxnId="{F3E7E83F-1B40-4236-9401-D9C6365FE387}">
      <dgm:prSet/>
      <dgm:spPr/>
      <dgm:t>
        <a:bodyPr/>
        <a:lstStyle/>
        <a:p>
          <a:endParaRPr lang="en-GB" sz="1100"/>
        </a:p>
      </dgm:t>
    </dgm:pt>
    <dgm:pt modelId="{D9FD7FAE-461E-4E82-99B7-A76654797F7B}" type="sibTrans" cxnId="{F3E7E83F-1B40-4236-9401-D9C6365FE387}">
      <dgm:prSet/>
      <dgm:spPr/>
      <dgm:t>
        <a:bodyPr/>
        <a:lstStyle/>
        <a:p>
          <a:endParaRPr lang="en-GB" sz="1100"/>
        </a:p>
      </dgm:t>
    </dgm:pt>
    <dgm:pt modelId="{3B73AC3F-A01D-45B7-92E1-C3B053A025AF}">
      <dgm:prSet phldrT="[Text]" custT="1"/>
      <dgm:spPr>
        <a:xfrm>
          <a:off x="5293819" y="1465720"/>
          <a:ext cx="2569494" cy="2569494"/>
        </a:xfrm>
        <a:prstGeom prst="ellipse">
          <a:avLst/>
        </a:prstGeom>
        <a:solidFill>
          <a:srgbClr val="B88CE3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0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BIRMINGHAM WOMEN’S AND CHILDREN’S HOSPITAL </a:t>
          </a:r>
        </a:p>
      </dgm:t>
    </dgm:pt>
    <dgm:pt modelId="{8FF0E89E-45A1-4163-89F4-F5137A1D729C}" type="parTrans" cxnId="{0E0B016D-9E73-4D49-8798-AD828DC858F0}">
      <dgm:prSet/>
      <dgm:spPr/>
      <dgm:t>
        <a:bodyPr/>
        <a:lstStyle/>
        <a:p>
          <a:endParaRPr lang="en-GB" sz="1100"/>
        </a:p>
      </dgm:t>
    </dgm:pt>
    <dgm:pt modelId="{36EB801F-3ADC-4654-B964-369427394FF6}" type="sibTrans" cxnId="{0E0B016D-9E73-4D49-8798-AD828DC858F0}">
      <dgm:prSet/>
      <dgm:spPr/>
      <dgm:t>
        <a:bodyPr/>
        <a:lstStyle/>
        <a:p>
          <a:endParaRPr lang="en-GB" sz="1100"/>
        </a:p>
      </dgm:t>
    </dgm:pt>
    <dgm:pt modelId="{5942B341-D4BE-417B-AAEE-BD63A516B022}">
      <dgm:prSet phldrT="[Text]" custT="1"/>
      <dgm:spPr>
        <a:xfrm>
          <a:off x="6239805" y="3643372"/>
          <a:ext cx="2569494" cy="2569494"/>
        </a:xfrm>
        <a:prstGeom prst="ellipse">
          <a:avLst/>
        </a:prstGeom>
        <a:solidFill>
          <a:srgbClr val="005EB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0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ROYAL ORTHOPAEDIC HOSPITAL</a:t>
          </a:r>
        </a:p>
      </dgm:t>
    </dgm:pt>
    <dgm:pt modelId="{16CD2AE3-AECA-411F-8253-4278806FB4E4}" type="parTrans" cxnId="{2AD077B5-E3CC-4724-9021-E574E5A6155D}">
      <dgm:prSet/>
      <dgm:spPr/>
      <dgm:t>
        <a:bodyPr/>
        <a:lstStyle/>
        <a:p>
          <a:endParaRPr lang="en-GB" sz="1100"/>
        </a:p>
      </dgm:t>
    </dgm:pt>
    <dgm:pt modelId="{4F7891A9-5028-4E16-BF2F-64F3B162A2EE}" type="sibTrans" cxnId="{2AD077B5-E3CC-4724-9021-E574E5A6155D}">
      <dgm:prSet/>
      <dgm:spPr/>
      <dgm:t>
        <a:bodyPr/>
        <a:lstStyle/>
        <a:p>
          <a:endParaRPr lang="en-GB" sz="1100"/>
        </a:p>
      </dgm:t>
    </dgm:pt>
    <dgm:pt modelId="{88A1F50E-0F6D-4B85-87AB-CBC409E854EF}">
      <dgm:prSet phldrT="[Text]" custT="1"/>
      <dgm:spPr>
        <a:xfrm>
          <a:off x="5426054" y="5773268"/>
          <a:ext cx="2569494" cy="2569494"/>
        </a:xfrm>
        <a:prstGeom prst="ellipse">
          <a:avLst/>
        </a:prstGeom>
        <a:solidFill>
          <a:srgbClr val="8A153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1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UNIVERSITY HOSPITALS BIRMINGHAM</a:t>
          </a:r>
        </a:p>
      </dgm:t>
    </dgm:pt>
    <dgm:pt modelId="{9755D7FE-28BC-4437-866F-8CAA9FFDF08C}" type="parTrans" cxnId="{8266A84C-FB00-487B-A234-A574F7089FF8}">
      <dgm:prSet/>
      <dgm:spPr/>
      <dgm:t>
        <a:bodyPr/>
        <a:lstStyle/>
        <a:p>
          <a:endParaRPr lang="en-GB" sz="1100"/>
        </a:p>
      </dgm:t>
    </dgm:pt>
    <dgm:pt modelId="{98BA04EF-BE79-4244-9F81-35E7740B2D00}" type="sibTrans" cxnId="{8266A84C-FB00-487B-A234-A574F7089FF8}">
      <dgm:prSet/>
      <dgm:spPr/>
      <dgm:t>
        <a:bodyPr/>
        <a:lstStyle/>
        <a:p>
          <a:endParaRPr lang="en-GB" sz="1100"/>
        </a:p>
      </dgm:t>
    </dgm:pt>
    <dgm:pt modelId="{F95313C4-4F3B-46D4-B6EB-6596822E306D}">
      <dgm:prSet custT="1"/>
      <dgm:spPr>
        <a:xfrm>
          <a:off x="3369800" y="3644038"/>
          <a:ext cx="2569494" cy="2569494"/>
        </a:xfrm>
        <a:prstGeom prst="ellipse">
          <a:avLst/>
        </a:prstGeom>
        <a:solidFill>
          <a:srgbClr val="4FBFF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1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INTEGRATED CARE SYSTEM</a:t>
          </a:r>
        </a:p>
      </dgm:t>
    </dgm:pt>
    <dgm:pt modelId="{04625484-5C84-4126-ABCE-3DD6136C6BDB}" type="parTrans" cxnId="{ED4C5C1C-ED4E-4310-A007-EB005E2D6CD5}">
      <dgm:prSet/>
      <dgm:spPr/>
      <dgm:t>
        <a:bodyPr/>
        <a:lstStyle/>
        <a:p>
          <a:endParaRPr lang="en-GB" sz="1100"/>
        </a:p>
      </dgm:t>
    </dgm:pt>
    <dgm:pt modelId="{FBAF90E8-45F3-4170-AD9F-EEFDCD3E90E1}" type="sibTrans" cxnId="{ED4C5C1C-ED4E-4310-A007-EB005E2D6CD5}">
      <dgm:prSet/>
      <dgm:spPr/>
      <dgm:t>
        <a:bodyPr/>
        <a:lstStyle/>
        <a:p>
          <a:endParaRPr lang="en-GB" sz="1100"/>
        </a:p>
      </dgm:t>
    </dgm:pt>
    <dgm:pt modelId="{A756E863-1830-46B4-A007-F229F092FED6}">
      <dgm:prSet custT="1"/>
      <dgm:spPr>
        <a:xfrm>
          <a:off x="3303953" y="6415563"/>
          <a:ext cx="2569494" cy="2569494"/>
        </a:xfrm>
        <a:prstGeom prst="ellipse">
          <a:avLst/>
        </a:prstGeom>
        <a:solidFill>
          <a:srgbClr val="FC870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2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PRIMARY CARE</a:t>
          </a:r>
        </a:p>
      </dgm:t>
    </dgm:pt>
    <dgm:pt modelId="{7867B5EE-FE72-402D-97A7-9E3E1167A5F7}" type="parTrans" cxnId="{CFDAEA8C-A90C-4F54-977A-0FAAACDE5D55}">
      <dgm:prSet/>
      <dgm:spPr/>
      <dgm:t>
        <a:bodyPr/>
        <a:lstStyle/>
        <a:p>
          <a:endParaRPr lang="en-GB" sz="1100"/>
        </a:p>
      </dgm:t>
    </dgm:pt>
    <dgm:pt modelId="{A7419652-F3A2-4EFD-B2EF-7BC9F4749D42}" type="sibTrans" cxnId="{CFDAEA8C-A90C-4F54-977A-0FAAACDE5D55}">
      <dgm:prSet/>
      <dgm:spPr/>
      <dgm:t>
        <a:bodyPr/>
        <a:lstStyle/>
        <a:p>
          <a:endParaRPr lang="en-GB" sz="1100"/>
        </a:p>
      </dgm:t>
    </dgm:pt>
    <dgm:pt modelId="{CC0F301D-39A7-4ED5-A2A4-A45DE2C506CB}">
      <dgm:prSet custT="1"/>
      <dgm:spPr>
        <a:xfrm>
          <a:off x="1312956" y="5976413"/>
          <a:ext cx="2569494" cy="2569494"/>
        </a:xfrm>
        <a:prstGeom prst="ellipse">
          <a:avLst/>
        </a:prstGeom>
        <a:solidFill>
          <a:srgbClr val="B88CE3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2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NATIONAL &amp; REGIONAL DIAGNOSTIC NETWORKS</a:t>
          </a:r>
        </a:p>
      </dgm:t>
    </dgm:pt>
    <dgm:pt modelId="{DBBD2124-1339-45B6-A67E-3F8456B5FAFD}" type="parTrans" cxnId="{8B756DF1-360C-4570-B6D2-0420F9AB11A3}">
      <dgm:prSet/>
      <dgm:spPr/>
      <dgm:t>
        <a:bodyPr/>
        <a:lstStyle/>
        <a:p>
          <a:endParaRPr lang="en-GB" sz="1100"/>
        </a:p>
      </dgm:t>
    </dgm:pt>
    <dgm:pt modelId="{FE789804-7016-4A38-9ECE-08C1689899AB}" type="sibTrans" cxnId="{8B756DF1-360C-4570-B6D2-0420F9AB11A3}">
      <dgm:prSet/>
      <dgm:spPr/>
      <dgm:t>
        <a:bodyPr/>
        <a:lstStyle/>
        <a:p>
          <a:endParaRPr lang="en-GB" sz="1100"/>
        </a:p>
      </dgm:t>
    </dgm:pt>
    <dgm:pt modelId="{B7EC53EF-2C41-49E7-93C3-A3B382EB6DE5}">
      <dgm:prSet custT="1"/>
      <dgm:spPr>
        <a:xfrm>
          <a:off x="580145" y="3948749"/>
          <a:ext cx="2569494" cy="2569494"/>
        </a:xfrm>
        <a:prstGeom prst="ellipse">
          <a:avLst/>
        </a:prstGeom>
        <a:solidFill>
          <a:srgbClr val="005EB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05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INDEPENDENT SECTOR DIAGNOSTIC PROVISION</a:t>
          </a:r>
        </a:p>
      </dgm:t>
    </dgm:pt>
    <dgm:pt modelId="{20BEBBD7-DF6C-4A5A-8462-8CD6F973DC37}" type="parTrans" cxnId="{E5C7669F-E087-4C1B-AB54-E6E7A4E56FCA}">
      <dgm:prSet/>
      <dgm:spPr/>
      <dgm:t>
        <a:bodyPr/>
        <a:lstStyle/>
        <a:p>
          <a:endParaRPr lang="en-GB" sz="1100"/>
        </a:p>
      </dgm:t>
    </dgm:pt>
    <dgm:pt modelId="{F43DBBAF-0AD9-4203-98C7-1C7ABA2FDE1D}" type="sibTrans" cxnId="{E5C7669F-E087-4C1B-AB54-E6E7A4E56FCA}">
      <dgm:prSet/>
      <dgm:spPr/>
      <dgm:t>
        <a:bodyPr/>
        <a:lstStyle/>
        <a:p>
          <a:endParaRPr lang="en-GB" sz="1100"/>
        </a:p>
      </dgm:t>
    </dgm:pt>
    <dgm:pt modelId="{8A6C7C7A-F70F-4C94-9F19-FCBED9A5C069}">
      <dgm:prSet custT="1"/>
      <dgm:spPr>
        <a:xfrm>
          <a:off x="988016" y="1901321"/>
          <a:ext cx="2569494" cy="2569494"/>
        </a:xfrm>
        <a:prstGeom prst="ellipse">
          <a:avLst/>
        </a:prstGeom>
        <a:solidFill>
          <a:srgbClr val="8A153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100" b="1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COMMUNITY DIAGNOSTIC SERVICES</a:t>
          </a:r>
        </a:p>
      </dgm:t>
    </dgm:pt>
    <dgm:pt modelId="{5AE83C66-C3CF-42D4-90B3-71E0DE6B2E26}" type="parTrans" cxnId="{E17C2EA2-C55D-4DF9-814E-B988D2DDE247}">
      <dgm:prSet/>
      <dgm:spPr/>
      <dgm:t>
        <a:bodyPr/>
        <a:lstStyle/>
        <a:p>
          <a:endParaRPr lang="en-GB" sz="1100"/>
        </a:p>
      </dgm:t>
    </dgm:pt>
    <dgm:pt modelId="{E9182D90-9059-4DBD-969D-C2529B80A064}" type="sibTrans" cxnId="{E17C2EA2-C55D-4DF9-814E-B988D2DDE247}">
      <dgm:prSet/>
      <dgm:spPr/>
      <dgm:t>
        <a:bodyPr/>
        <a:lstStyle/>
        <a:p>
          <a:endParaRPr lang="en-GB" sz="1100"/>
        </a:p>
      </dgm:t>
    </dgm:pt>
    <dgm:pt modelId="{46B66063-AFA8-4055-9F3C-2D39788D7A42}">
      <dgm:prSet phldrT="[Text]" phldr="0" custT="1"/>
      <dgm:spPr/>
      <dgm:t>
        <a:bodyPr/>
        <a:lstStyle/>
        <a:p>
          <a:r>
            <a:rPr lang="en-GB" sz="1400" b="1" dirty="0"/>
            <a:t>DIGITAL TEAMS</a:t>
          </a:r>
        </a:p>
      </dgm:t>
    </dgm:pt>
    <dgm:pt modelId="{45C8FA2E-4E2F-4521-A2B5-EF9F0740F4B2}" type="parTrans" cxnId="{D5E3F019-12BC-44A2-9DF5-46F5515319D1}">
      <dgm:prSet/>
      <dgm:spPr/>
      <dgm:t>
        <a:bodyPr/>
        <a:lstStyle/>
        <a:p>
          <a:endParaRPr lang="en-GB"/>
        </a:p>
      </dgm:t>
    </dgm:pt>
    <dgm:pt modelId="{70571B52-6DDD-4F5A-B5FB-736A9F4A5700}" type="sibTrans" cxnId="{D5E3F019-12BC-44A2-9DF5-46F5515319D1}">
      <dgm:prSet/>
      <dgm:spPr/>
      <dgm:t>
        <a:bodyPr/>
        <a:lstStyle/>
        <a:p>
          <a:endParaRPr lang="en-GB"/>
        </a:p>
      </dgm:t>
    </dgm:pt>
    <dgm:pt modelId="{42A4CDFE-EAEC-4477-ABC4-9EF1DE4BA5C0}" type="pres">
      <dgm:prSet presAssocID="{F12E8ADE-6421-45FC-A5A7-FFD10604EC56}" presName="composite" presStyleCnt="0">
        <dgm:presLayoutVars>
          <dgm:chMax val="1"/>
          <dgm:dir/>
          <dgm:resizeHandles val="exact"/>
        </dgm:presLayoutVars>
      </dgm:prSet>
      <dgm:spPr/>
    </dgm:pt>
    <dgm:pt modelId="{85501F0B-7D80-44DD-B185-66C70301330C}" type="pres">
      <dgm:prSet presAssocID="{F12E8ADE-6421-45FC-A5A7-FFD10604EC56}" presName="radial" presStyleCnt="0">
        <dgm:presLayoutVars>
          <dgm:animLvl val="ctr"/>
        </dgm:presLayoutVars>
      </dgm:prSet>
      <dgm:spPr/>
    </dgm:pt>
    <dgm:pt modelId="{49E29EB9-6CC0-45C0-8B2B-81566ADD07BE}" type="pres">
      <dgm:prSet presAssocID="{61B7FA23-4C5C-4313-84D2-66A75F8CC43E}" presName="centerShape" presStyleLbl="vennNode1" presStyleIdx="0" presStyleCnt="11"/>
      <dgm:spPr/>
    </dgm:pt>
    <dgm:pt modelId="{09746D8C-7EBF-40DC-BCE1-BBD2085ECFAE}" type="pres">
      <dgm:prSet presAssocID="{9E959EC5-1CFF-4989-9330-56D5B0450862}" presName="node" presStyleLbl="vennNode1" presStyleIdx="1" presStyleCnt="11" custRadScaleRad="93148" custRadScaleInc="-1305">
        <dgm:presLayoutVars>
          <dgm:bulletEnabled val="1"/>
        </dgm:presLayoutVars>
      </dgm:prSet>
      <dgm:spPr/>
    </dgm:pt>
    <dgm:pt modelId="{51B7CA61-C128-4325-A150-D4CED0AFA990}" type="pres">
      <dgm:prSet presAssocID="{3B73AC3F-A01D-45B7-92E1-C3B053A025AF}" presName="node" presStyleLbl="vennNode1" presStyleIdx="2" presStyleCnt="11" custRadScaleRad="109731" custRadScaleInc="2904">
        <dgm:presLayoutVars>
          <dgm:bulletEnabled val="1"/>
        </dgm:presLayoutVars>
      </dgm:prSet>
      <dgm:spPr/>
    </dgm:pt>
    <dgm:pt modelId="{C5DA77C8-8135-49A2-87D8-F30C03BE58C6}" type="pres">
      <dgm:prSet presAssocID="{5942B341-D4BE-417B-AAEE-BD63A516B022}" presName="node" presStyleLbl="vennNode1" presStyleIdx="3" presStyleCnt="11" custRadScaleRad="102462" custRadScaleInc="-5419">
        <dgm:presLayoutVars>
          <dgm:bulletEnabled val="1"/>
        </dgm:presLayoutVars>
      </dgm:prSet>
      <dgm:spPr/>
    </dgm:pt>
    <dgm:pt modelId="{937AB73C-FDC6-4C01-850D-13C2E3C303A8}" type="pres">
      <dgm:prSet presAssocID="{88A1F50E-0F6D-4B85-87AB-CBC409E854EF}" presName="node" presStyleLbl="vennNode1" presStyleIdx="4" presStyleCnt="11" custRadScaleRad="99937" custRadScaleInc="-4963">
        <dgm:presLayoutVars>
          <dgm:bulletEnabled val="1"/>
        </dgm:presLayoutVars>
      </dgm:prSet>
      <dgm:spPr/>
    </dgm:pt>
    <dgm:pt modelId="{BC03964D-A9A4-4982-9D89-B9ADDC6A7BBA}" type="pres">
      <dgm:prSet presAssocID="{F95313C4-4F3B-46D4-B6EB-6596822E306D}" presName="node" presStyleLbl="vennNode1" presStyleIdx="5" presStyleCnt="11" custRadScaleRad="2234" custRadScaleInc="-223122">
        <dgm:presLayoutVars>
          <dgm:bulletEnabled val="1"/>
        </dgm:presLayoutVars>
      </dgm:prSet>
      <dgm:spPr/>
    </dgm:pt>
    <dgm:pt modelId="{5C5C6ED4-5FBE-4CD2-A8DA-3F7FF59719E4}" type="pres">
      <dgm:prSet presAssocID="{A756E863-1830-46B4-A007-F229F092FED6}" presName="node" presStyleLbl="vennNode1" presStyleIdx="6" presStyleCnt="11" custRadScaleRad="95746" custRadScaleInc="-91179">
        <dgm:presLayoutVars>
          <dgm:bulletEnabled val="1"/>
        </dgm:presLayoutVars>
      </dgm:prSet>
      <dgm:spPr/>
    </dgm:pt>
    <dgm:pt modelId="{0395E459-EEF7-4843-99CC-54B2ABDECE8B}" type="pres">
      <dgm:prSet presAssocID="{CC0F301D-39A7-4ED5-A2A4-A45DE2C506CB}" presName="node" presStyleLbl="vennNode1" presStyleIdx="7" presStyleCnt="11" custRadScaleRad="89424" custRadScaleInc="-65309">
        <dgm:presLayoutVars>
          <dgm:bulletEnabled val="1"/>
        </dgm:presLayoutVars>
      </dgm:prSet>
      <dgm:spPr/>
    </dgm:pt>
    <dgm:pt modelId="{92DBC643-24EF-4848-A6A8-DA3D9CAEC410}" type="pres">
      <dgm:prSet presAssocID="{B7EC53EF-2C41-49E7-93C3-A3B382EB6DE5}" presName="node" presStyleLbl="vennNode1" presStyleIdx="8" presStyleCnt="11" custRadScaleRad="101031" custRadScaleInc="-48500">
        <dgm:presLayoutVars>
          <dgm:bulletEnabled val="1"/>
        </dgm:presLayoutVars>
      </dgm:prSet>
      <dgm:spPr/>
    </dgm:pt>
    <dgm:pt modelId="{7BC7EC07-D21B-400A-90C0-09F364E213B8}" type="pres">
      <dgm:prSet presAssocID="{8A6C7C7A-F70F-4C94-9F19-FCBED9A5C069}" presName="node" presStyleLbl="vennNode1" presStyleIdx="9" presStyleCnt="11" custRadScaleRad="88473" custRadScaleInc="-28316">
        <dgm:presLayoutVars>
          <dgm:bulletEnabled val="1"/>
        </dgm:presLayoutVars>
      </dgm:prSet>
      <dgm:spPr/>
    </dgm:pt>
    <dgm:pt modelId="{3F23E5E5-884A-493A-805F-029FA5FFC3DD}" type="pres">
      <dgm:prSet presAssocID="{46B66063-AFA8-4055-9F3C-2D39788D7A42}" presName="node" presStyleLbl="vennNode1" presStyleIdx="10" presStyleCnt="11" custRadScaleRad="93478" custRadScaleInc="-12977">
        <dgm:presLayoutVars>
          <dgm:bulletEnabled val="1"/>
        </dgm:presLayoutVars>
      </dgm:prSet>
      <dgm:spPr/>
    </dgm:pt>
  </dgm:ptLst>
  <dgm:cxnLst>
    <dgm:cxn modelId="{B5AD9C06-1657-4730-B3CD-C0B9A9F3E8CA}" type="presOf" srcId="{5942B341-D4BE-417B-AAEE-BD63A516B022}" destId="{C5DA77C8-8135-49A2-87D8-F30C03BE58C6}" srcOrd="0" destOrd="0" presId="urn:microsoft.com/office/officeart/2005/8/layout/radial3"/>
    <dgm:cxn modelId="{D5E3F019-12BC-44A2-9DF5-46F5515319D1}" srcId="{61B7FA23-4C5C-4313-84D2-66A75F8CC43E}" destId="{46B66063-AFA8-4055-9F3C-2D39788D7A42}" srcOrd="9" destOrd="0" parTransId="{45C8FA2E-4E2F-4521-A2B5-EF9F0740F4B2}" sibTransId="{70571B52-6DDD-4F5A-B5FB-736A9F4A5700}"/>
    <dgm:cxn modelId="{ED4C5C1C-ED4E-4310-A007-EB005E2D6CD5}" srcId="{61B7FA23-4C5C-4313-84D2-66A75F8CC43E}" destId="{F95313C4-4F3B-46D4-B6EB-6596822E306D}" srcOrd="4" destOrd="0" parTransId="{04625484-5C84-4126-ABCE-3DD6136C6BDB}" sibTransId="{FBAF90E8-45F3-4170-AD9F-EEFDCD3E90E1}"/>
    <dgm:cxn modelId="{D32D9D20-4750-40E6-B8C0-F435B8F5A47C}" type="presOf" srcId="{9E959EC5-1CFF-4989-9330-56D5B0450862}" destId="{09746D8C-7EBF-40DC-BCE1-BBD2085ECFAE}" srcOrd="0" destOrd="0" presId="urn:microsoft.com/office/officeart/2005/8/layout/radial3"/>
    <dgm:cxn modelId="{2C9C3627-BB1D-4C9D-81D9-429086217BB3}" type="presOf" srcId="{CC0F301D-39A7-4ED5-A2A4-A45DE2C506CB}" destId="{0395E459-EEF7-4843-99CC-54B2ABDECE8B}" srcOrd="0" destOrd="0" presId="urn:microsoft.com/office/officeart/2005/8/layout/radial3"/>
    <dgm:cxn modelId="{F3E7E83F-1B40-4236-9401-D9C6365FE387}" srcId="{61B7FA23-4C5C-4313-84D2-66A75F8CC43E}" destId="{9E959EC5-1CFF-4989-9330-56D5B0450862}" srcOrd="0" destOrd="0" parTransId="{3180E306-478E-4DC5-B7DC-8C28939AB098}" sibTransId="{D9FD7FAE-461E-4E82-99B7-A76654797F7B}"/>
    <dgm:cxn modelId="{172E404C-40DC-4A2A-AF93-1101DB334D1B}" type="presOf" srcId="{61B7FA23-4C5C-4313-84D2-66A75F8CC43E}" destId="{49E29EB9-6CC0-45C0-8B2B-81566ADD07BE}" srcOrd="0" destOrd="0" presId="urn:microsoft.com/office/officeart/2005/8/layout/radial3"/>
    <dgm:cxn modelId="{8266A84C-FB00-487B-A234-A574F7089FF8}" srcId="{61B7FA23-4C5C-4313-84D2-66A75F8CC43E}" destId="{88A1F50E-0F6D-4B85-87AB-CBC409E854EF}" srcOrd="3" destOrd="0" parTransId="{9755D7FE-28BC-4437-866F-8CAA9FFDF08C}" sibTransId="{98BA04EF-BE79-4244-9F81-35E7740B2D00}"/>
    <dgm:cxn modelId="{0E0B016D-9E73-4D49-8798-AD828DC858F0}" srcId="{61B7FA23-4C5C-4313-84D2-66A75F8CC43E}" destId="{3B73AC3F-A01D-45B7-92E1-C3B053A025AF}" srcOrd="1" destOrd="0" parTransId="{8FF0E89E-45A1-4163-89F4-F5137A1D729C}" sibTransId="{36EB801F-3ADC-4654-B964-369427394FF6}"/>
    <dgm:cxn modelId="{C235C86F-42AC-4B9C-833B-BB9A0D25045F}" srcId="{F12E8ADE-6421-45FC-A5A7-FFD10604EC56}" destId="{61B7FA23-4C5C-4313-84D2-66A75F8CC43E}" srcOrd="0" destOrd="0" parTransId="{6917BDA4-4224-4844-86BE-7C5904272FBD}" sibTransId="{12235017-B8F4-4838-9B05-62E33BDE6DE9}"/>
    <dgm:cxn modelId="{DE8D5C7B-16C2-4695-BEF8-B79DDC26725B}" type="presOf" srcId="{46B66063-AFA8-4055-9F3C-2D39788D7A42}" destId="{3F23E5E5-884A-493A-805F-029FA5FFC3DD}" srcOrd="0" destOrd="0" presId="urn:microsoft.com/office/officeart/2005/8/layout/radial3"/>
    <dgm:cxn modelId="{CFDAEA8C-A90C-4F54-977A-0FAAACDE5D55}" srcId="{61B7FA23-4C5C-4313-84D2-66A75F8CC43E}" destId="{A756E863-1830-46B4-A007-F229F092FED6}" srcOrd="5" destOrd="0" parTransId="{7867B5EE-FE72-402D-97A7-9E3E1167A5F7}" sibTransId="{A7419652-F3A2-4EFD-B2EF-7BC9F4749D42}"/>
    <dgm:cxn modelId="{E5C7669F-E087-4C1B-AB54-E6E7A4E56FCA}" srcId="{61B7FA23-4C5C-4313-84D2-66A75F8CC43E}" destId="{B7EC53EF-2C41-49E7-93C3-A3B382EB6DE5}" srcOrd="7" destOrd="0" parTransId="{20BEBBD7-DF6C-4A5A-8462-8CD6F973DC37}" sibTransId="{F43DBBAF-0AD9-4203-98C7-1C7ABA2FDE1D}"/>
    <dgm:cxn modelId="{E17C2EA2-C55D-4DF9-814E-B988D2DDE247}" srcId="{61B7FA23-4C5C-4313-84D2-66A75F8CC43E}" destId="{8A6C7C7A-F70F-4C94-9F19-FCBED9A5C069}" srcOrd="8" destOrd="0" parTransId="{5AE83C66-C3CF-42D4-90B3-71E0DE6B2E26}" sibTransId="{E9182D90-9059-4DBD-969D-C2529B80A064}"/>
    <dgm:cxn modelId="{EB8353B2-68FF-4430-92E8-F2021E0F08B5}" type="presOf" srcId="{88A1F50E-0F6D-4B85-87AB-CBC409E854EF}" destId="{937AB73C-FDC6-4C01-850D-13C2E3C303A8}" srcOrd="0" destOrd="0" presId="urn:microsoft.com/office/officeart/2005/8/layout/radial3"/>
    <dgm:cxn modelId="{2AD077B5-E3CC-4724-9021-E574E5A6155D}" srcId="{61B7FA23-4C5C-4313-84D2-66A75F8CC43E}" destId="{5942B341-D4BE-417B-AAEE-BD63A516B022}" srcOrd="2" destOrd="0" parTransId="{16CD2AE3-AECA-411F-8253-4278806FB4E4}" sibTransId="{4F7891A9-5028-4E16-BF2F-64F3B162A2EE}"/>
    <dgm:cxn modelId="{2D9737B9-E4C4-481A-BE96-3A4B2CA3C32D}" type="presOf" srcId="{8A6C7C7A-F70F-4C94-9F19-FCBED9A5C069}" destId="{7BC7EC07-D21B-400A-90C0-09F364E213B8}" srcOrd="0" destOrd="0" presId="urn:microsoft.com/office/officeart/2005/8/layout/radial3"/>
    <dgm:cxn modelId="{44D6B9BB-D1DC-45E6-B309-180DCE65040B}" type="presOf" srcId="{3B73AC3F-A01D-45B7-92E1-C3B053A025AF}" destId="{51B7CA61-C128-4325-A150-D4CED0AFA990}" srcOrd="0" destOrd="0" presId="urn:microsoft.com/office/officeart/2005/8/layout/radial3"/>
    <dgm:cxn modelId="{7E3C49C1-A67D-46E8-AC0B-841549853E24}" type="presOf" srcId="{A756E863-1830-46B4-A007-F229F092FED6}" destId="{5C5C6ED4-5FBE-4CD2-A8DA-3F7FF59719E4}" srcOrd="0" destOrd="0" presId="urn:microsoft.com/office/officeart/2005/8/layout/radial3"/>
    <dgm:cxn modelId="{E17663D4-E52E-4EDB-92BB-01BD8CA3BEBC}" type="presOf" srcId="{B7EC53EF-2C41-49E7-93C3-A3B382EB6DE5}" destId="{92DBC643-24EF-4848-A6A8-DA3D9CAEC410}" srcOrd="0" destOrd="0" presId="urn:microsoft.com/office/officeart/2005/8/layout/radial3"/>
    <dgm:cxn modelId="{0EBC4BE3-9509-4C9B-BE27-5CFA824EB0EC}" type="presOf" srcId="{F95313C4-4F3B-46D4-B6EB-6596822E306D}" destId="{BC03964D-A9A4-4982-9D89-B9ADDC6A7BBA}" srcOrd="0" destOrd="0" presId="urn:microsoft.com/office/officeart/2005/8/layout/radial3"/>
    <dgm:cxn modelId="{110C03E7-39B9-4EE5-A07F-2BD6348CC13B}" type="presOf" srcId="{F12E8ADE-6421-45FC-A5A7-FFD10604EC56}" destId="{42A4CDFE-EAEC-4477-ABC4-9EF1DE4BA5C0}" srcOrd="0" destOrd="0" presId="urn:microsoft.com/office/officeart/2005/8/layout/radial3"/>
    <dgm:cxn modelId="{8B756DF1-360C-4570-B6D2-0420F9AB11A3}" srcId="{61B7FA23-4C5C-4313-84D2-66A75F8CC43E}" destId="{CC0F301D-39A7-4ED5-A2A4-A45DE2C506CB}" srcOrd="6" destOrd="0" parTransId="{DBBD2124-1339-45B6-A67E-3F8456B5FAFD}" sibTransId="{FE789804-7016-4A38-9ECE-08C1689899AB}"/>
    <dgm:cxn modelId="{9289B2BC-6A0A-48B8-9179-78FF01051209}" type="presParOf" srcId="{42A4CDFE-EAEC-4477-ABC4-9EF1DE4BA5C0}" destId="{85501F0B-7D80-44DD-B185-66C70301330C}" srcOrd="0" destOrd="0" presId="urn:microsoft.com/office/officeart/2005/8/layout/radial3"/>
    <dgm:cxn modelId="{6F937CFA-52D2-4AE2-B57E-94B13F709791}" type="presParOf" srcId="{85501F0B-7D80-44DD-B185-66C70301330C}" destId="{49E29EB9-6CC0-45C0-8B2B-81566ADD07BE}" srcOrd="0" destOrd="0" presId="urn:microsoft.com/office/officeart/2005/8/layout/radial3"/>
    <dgm:cxn modelId="{E8376565-31FF-4E28-91E7-82DF399A1341}" type="presParOf" srcId="{85501F0B-7D80-44DD-B185-66C70301330C}" destId="{09746D8C-7EBF-40DC-BCE1-BBD2085ECFAE}" srcOrd="1" destOrd="0" presId="urn:microsoft.com/office/officeart/2005/8/layout/radial3"/>
    <dgm:cxn modelId="{D1A7582D-BCF2-43EB-86B7-F2587D7E2399}" type="presParOf" srcId="{85501F0B-7D80-44DD-B185-66C70301330C}" destId="{51B7CA61-C128-4325-A150-D4CED0AFA990}" srcOrd="2" destOrd="0" presId="urn:microsoft.com/office/officeart/2005/8/layout/radial3"/>
    <dgm:cxn modelId="{C7497186-2D20-437E-A0D0-1B4417AC0D2D}" type="presParOf" srcId="{85501F0B-7D80-44DD-B185-66C70301330C}" destId="{C5DA77C8-8135-49A2-87D8-F30C03BE58C6}" srcOrd="3" destOrd="0" presId="urn:microsoft.com/office/officeart/2005/8/layout/radial3"/>
    <dgm:cxn modelId="{36C9A2A2-AE32-4F99-8E93-6F4C673FA08E}" type="presParOf" srcId="{85501F0B-7D80-44DD-B185-66C70301330C}" destId="{937AB73C-FDC6-4C01-850D-13C2E3C303A8}" srcOrd="4" destOrd="0" presId="urn:microsoft.com/office/officeart/2005/8/layout/radial3"/>
    <dgm:cxn modelId="{2823C60E-1060-4578-8EF1-CBD4A1C60E4B}" type="presParOf" srcId="{85501F0B-7D80-44DD-B185-66C70301330C}" destId="{BC03964D-A9A4-4982-9D89-B9ADDC6A7BBA}" srcOrd="5" destOrd="0" presId="urn:microsoft.com/office/officeart/2005/8/layout/radial3"/>
    <dgm:cxn modelId="{D28308CA-25FB-48F1-9D91-2FC23398D0BA}" type="presParOf" srcId="{85501F0B-7D80-44DD-B185-66C70301330C}" destId="{5C5C6ED4-5FBE-4CD2-A8DA-3F7FF59719E4}" srcOrd="6" destOrd="0" presId="urn:microsoft.com/office/officeart/2005/8/layout/radial3"/>
    <dgm:cxn modelId="{423421A6-6439-47A4-92D9-82E47121FF67}" type="presParOf" srcId="{85501F0B-7D80-44DD-B185-66C70301330C}" destId="{0395E459-EEF7-4843-99CC-54B2ABDECE8B}" srcOrd="7" destOrd="0" presId="urn:microsoft.com/office/officeart/2005/8/layout/radial3"/>
    <dgm:cxn modelId="{270B1938-F23B-4094-A1CD-DD9C9F5A57B8}" type="presParOf" srcId="{85501F0B-7D80-44DD-B185-66C70301330C}" destId="{92DBC643-24EF-4848-A6A8-DA3D9CAEC410}" srcOrd="8" destOrd="0" presId="urn:microsoft.com/office/officeart/2005/8/layout/radial3"/>
    <dgm:cxn modelId="{C0F997FC-1EBD-4B25-BC3B-6084A8A99BE9}" type="presParOf" srcId="{85501F0B-7D80-44DD-B185-66C70301330C}" destId="{7BC7EC07-D21B-400A-90C0-09F364E213B8}" srcOrd="9" destOrd="0" presId="urn:microsoft.com/office/officeart/2005/8/layout/radial3"/>
    <dgm:cxn modelId="{08D90B8D-F4D1-494C-9512-270EA5059995}" type="presParOf" srcId="{85501F0B-7D80-44DD-B185-66C70301330C}" destId="{3F23E5E5-884A-493A-805F-029FA5FFC3DD}" srcOrd="1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29EB9-6CC0-45C0-8B2B-81566ADD07BE}">
      <dsp:nvSpPr>
        <dsp:cNvPr id="0" name=""/>
        <dsp:cNvSpPr/>
      </dsp:nvSpPr>
      <dsp:spPr>
        <a:xfrm>
          <a:off x="1143293" y="1956831"/>
          <a:ext cx="2848205" cy="2848205"/>
        </a:xfrm>
        <a:prstGeom prst="ellipse">
          <a:avLst/>
        </a:prstGeom>
        <a:solidFill>
          <a:srgbClr val="4FBFF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prstTxWarp prst="textButton">
            <a:avLst/>
          </a:prstTxWarp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 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0" kern="1200" dirty="0">
            <a:solidFill>
              <a:srgbClr val="031D44"/>
            </a:solidFill>
            <a:latin typeface="Arial" panose="020B0604020202020204"/>
            <a:ea typeface="+mn-ea"/>
            <a:cs typeface="+mn-cs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0" kern="1200" dirty="0">
            <a:solidFill>
              <a:srgbClr val="031D44"/>
            </a:solidFill>
            <a:latin typeface="Arial" panose="020B0604020202020204"/>
            <a:ea typeface="+mn-ea"/>
            <a:cs typeface="+mn-cs"/>
          </a:endParaRPr>
        </a:p>
      </dsp:txBody>
      <dsp:txXfrm>
        <a:off x="1560403" y="2373941"/>
        <a:ext cx="2013985" cy="2013985"/>
      </dsp:txXfrm>
    </dsp:sp>
    <dsp:sp modelId="{09746D8C-7EBF-40DC-BCE1-BBD2085ECFAE}">
      <dsp:nvSpPr>
        <dsp:cNvPr id="0" name=""/>
        <dsp:cNvSpPr/>
      </dsp:nvSpPr>
      <dsp:spPr>
        <a:xfrm>
          <a:off x="1841178" y="941197"/>
          <a:ext cx="1424102" cy="1424102"/>
        </a:xfrm>
        <a:prstGeom prst="ellipse">
          <a:avLst/>
        </a:prstGeom>
        <a:solidFill>
          <a:srgbClr val="FC870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BIRMINGHAM COMMUNITY HEALTHCARE TRUST</a:t>
          </a:r>
        </a:p>
      </dsp:txBody>
      <dsp:txXfrm>
        <a:off x="2049733" y="1149752"/>
        <a:ext cx="1006992" cy="1006992"/>
      </dsp:txXfrm>
    </dsp:sp>
    <dsp:sp modelId="{51B7CA61-C128-4325-A150-D4CED0AFA990}">
      <dsp:nvSpPr>
        <dsp:cNvPr id="0" name=""/>
        <dsp:cNvSpPr/>
      </dsp:nvSpPr>
      <dsp:spPr>
        <a:xfrm>
          <a:off x="3081526" y="1044367"/>
          <a:ext cx="1424102" cy="1424102"/>
        </a:xfrm>
        <a:prstGeom prst="ellipse">
          <a:avLst/>
        </a:prstGeom>
        <a:solidFill>
          <a:srgbClr val="B88CE3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BIRMINGHAM WOMEN’S AND CHILDREN’S HOSPITAL </a:t>
          </a:r>
        </a:p>
      </dsp:txBody>
      <dsp:txXfrm>
        <a:off x="3290081" y="1252922"/>
        <a:ext cx="1006992" cy="1006992"/>
      </dsp:txXfrm>
    </dsp:sp>
    <dsp:sp modelId="{C5DA77C8-8135-49A2-87D8-F30C03BE58C6}">
      <dsp:nvSpPr>
        <dsp:cNvPr id="0" name=""/>
        <dsp:cNvSpPr/>
      </dsp:nvSpPr>
      <dsp:spPr>
        <a:xfrm>
          <a:off x="3641790" y="2020405"/>
          <a:ext cx="1424102" cy="1424102"/>
        </a:xfrm>
        <a:prstGeom prst="ellipse">
          <a:avLst/>
        </a:prstGeom>
        <a:solidFill>
          <a:srgbClr val="005EB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ROYAL ORTHOPAEDIC HOSPITAL</a:t>
          </a:r>
        </a:p>
      </dsp:txBody>
      <dsp:txXfrm>
        <a:off x="3850345" y="2228960"/>
        <a:ext cx="1006992" cy="1006992"/>
      </dsp:txXfrm>
    </dsp:sp>
    <dsp:sp modelId="{937AB73C-FDC6-4C01-850D-13C2E3C303A8}">
      <dsp:nvSpPr>
        <dsp:cNvPr id="0" name=""/>
        <dsp:cNvSpPr/>
      </dsp:nvSpPr>
      <dsp:spPr>
        <a:xfrm>
          <a:off x="3635290" y="3186453"/>
          <a:ext cx="1424102" cy="1424102"/>
        </a:xfrm>
        <a:prstGeom prst="ellipse">
          <a:avLst/>
        </a:prstGeom>
        <a:solidFill>
          <a:srgbClr val="8A153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UNIVERSITY HOSPITALS BIRMINGHAM</a:t>
          </a:r>
        </a:p>
      </dsp:txBody>
      <dsp:txXfrm>
        <a:off x="3843845" y="3395008"/>
        <a:ext cx="1006992" cy="1006992"/>
      </dsp:txXfrm>
    </dsp:sp>
    <dsp:sp modelId="{BC03964D-A9A4-4982-9D89-B9ADDC6A7BBA}">
      <dsp:nvSpPr>
        <dsp:cNvPr id="0" name=""/>
        <dsp:cNvSpPr/>
      </dsp:nvSpPr>
      <dsp:spPr>
        <a:xfrm>
          <a:off x="1892485" y="2650508"/>
          <a:ext cx="1424102" cy="1424102"/>
        </a:xfrm>
        <a:prstGeom prst="ellipse">
          <a:avLst/>
        </a:prstGeom>
        <a:solidFill>
          <a:srgbClr val="4FBFF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INTEGRATED CARE SYSTEM</a:t>
          </a:r>
        </a:p>
      </dsp:txBody>
      <dsp:txXfrm>
        <a:off x="2101040" y="2859063"/>
        <a:ext cx="1006992" cy="1006992"/>
      </dsp:txXfrm>
    </dsp:sp>
    <dsp:sp modelId="{5C5C6ED4-5FBE-4CD2-A8DA-3F7FF59719E4}">
      <dsp:nvSpPr>
        <dsp:cNvPr id="0" name=""/>
        <dsp:cNvSpPr/>
      </dsp:nvSpPr>
      <dsp:spPr>
        <a:xfrm>
          <a:off x="2818018" y="4161261"/>
          <a:ext cx="1424102" cy="1424102"/>
        </a:xfrm>
        <a:prstGeom prst="ellipse">
          <a:avLst/>
        </a:prstGeom>
        <a:solidFill>
          <a:srgbClr val="FC8700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PRIMARY CARE</a:t>
          </a:r>
        </a:p>
      </dsp:txBody>
      <dsp:txXfrm>
        <a:off x="3026573" y="4369816"/>
        <a:ext cx="1006992" cy="1006992"/>
      </dsp:txXfrm>
    </dsp:sp>
    <dsp:sp modelId="{0395E459-EEF7-4843-99CC-54B2ABDECE8B}">
      <dsp:nvSpPr>
        <dsp:cNvPr id="0" name=""/>
        <dsp:cNvSpPr/>
      </dsp:nvSpPr>
      <dsp:spPr>
        <a:xfrm>
          <a:off x="1496661" y="4288305"/>
          <a:ext cx="1424102" cy="1424102"/>
        </a:xfrm>
        <a:prstGeom prst="ellipse">
          <a:avLst/>
        </a:prstGeom>
        <a:solidFill>
          <a:srgbClr val="B88CE3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NATIONAL &amp; REGIONAL DIAGNOSTIC NETWORKS</a:t>
          </a:r>
        </a:p>
      </dsp:txBody>
      <dsp:txXfrm>
        <a:off x="1705216" y="4496860"/>
        <a:ext cx="1006992" cy="1006992"/>
      </dsp:txXfrm>
    </dsp:sp>
    <dsp:sp modelId="{92DBC643-24EF-4848-A6A8-DA3D9CAEC410}">
      <dsp:nvSpPr>
        <dsp:cNvPr id="0" name=""/>
        <dsp:cNvSpPr/>
      </dsp:nvSpPr>
      <dsp:spPr>
        <a:xfrm>
          <a:off x="328965" y="3756031"/>
          <a:ext cx="1424102" cy="1424102"/>
        </a:xfrm>
        <a:prstGeom prst="ellipse">
          <a:avLst/>
        </a:prstGeom>
        <a:solidFill>
          <a:srgbClr val="005EB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INDEPENDENT SECTOR DIAGNOSTIC PROVISION</a:t>
          </a:r>
        </a:p>
      </dsp:txBody>
      <dsp:txXfrm>
        <a:off x="537520" y="3964586"/>
        <a:ext cx="1006992" cy="1006992"/>
      </dsp:txXfrm>
    </dsp:sp>
    <dsp:sp modelId="{7BC7EC07-D21B-400A-90C0-09F364E213B8}">
      <dsp:nvSpPr>
        <dsp:cNvPr id="0" name=""/>
        <dsp:cNvSpPr/>
      </dsp:nvSpPr>
      <dsp:spPr>
        <a:xfrm>
          <a:off x="229522" y="2445992"/>
          <a:ext cx="1424102" cy="1424102"/>
        </a:xfrm>
        <a:prstGeom prst="ellipse">
          <a:avLst/>
        </a:prstGeom>
        <a:solidFill>
          <a:srgbClr val="8A1538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31D44"/>
              </a:solidFill>
              <a:latin typeface="Arial" panose="020B0604020202020204"/>
              <a:ea typeface="+mn-ea"/>
              <a:cs typeface="+mn-cs"/>
            </a:rPr>
            <a:t>COMMUNITY DIAGNOSTIC SERVICES</a:t>
          </a:r>
        </a:p>
      </dsp:txBody>
      <dsp:txXfrm>
        <a:off x="438077" y="2654547"/>
        <a:ext cx="1006992" cy="1006992"/>
      </dsp:txXfrm>
    </dsp:sp>
    <dsp:sp modelId="{3F23E5E5-884A-493A-805F-029FA5FFC3DD}">
      <dsp:nvSpPr>
        <dsp:cNvPr id="0" name=""/>
        <dsp:cNvSpPr/>
      </dsp:nvSpPr>
      <dsp:spPr>
        <a:xfrm>
          <a:off x="725343" y="1353823"/>
          <a:ext cx="1424102" cy="142410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DIGITAL TEAMS</a:t>
          </a:r>
        </a:p>
      </dsp:txBody>
      <dsp:txXfrm>
        <a:off x="933898" y="1562378"/>
        <a:ext cx="1006992" cy="1006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5D827-5F62-43CE-9AB6-967A6A8ACDC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E5AA6-AEC5-47F2-8AF8-BA6782650B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40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CC4DBE-5ED5-4C0A-8DD7-7C60DDB0B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0528"/>
            <a:ext cx="12192000" cy="16174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B190E8-B67A-4772-8975-0F037BFE7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213" y="1214438"/>
            <a:ext cx="10885353" cy="1526569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DFAD3-1017-49C3-9717-062616DF2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213" y="2970271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69DFC-1564-4F13-ADEB-F67ABA942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71645-76C4-4749-BB5A-7B6A9BAD3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3DC84-AA3F-43A4-973A-C7497DD1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04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05E81E5-36DC-4D19-8B66-C6A8205DA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0528"/>
            <a:ext cx="12192000" cy="16174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A67FC1-6390-4D6C-A114-269476E5D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B323E-CCA1-4594-8084-F6668149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DFB81-38C7-4C75-ABFD-C03F01910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7E5A8-7326-4A8F-A2B7-B48D9440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9DB4-F2F2-40EA-AD50-D3AF6D825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9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 1">
            <a:extLst>
              <a:ext uri="{FF2B5EF4-FFF2-40B4-BE49-F238E27FC236}">
                <a16:creationId xmlns:a16="http://schemas.microsoft.com/office/drawing/2014/main" id="{26D2DFD4-F642-A440-B1F0-2620AEF64C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800" y="1973730"/>
            <a:ext cx="583184" cy="583184"/>
          </a:xfrm>
          <a:prstGeom prst="rect">
            <a:avLst/>
          </a:prstGeom>
          <a:solidFill>
            <a:schemeClr val="accent5"/>
          </a:solidFill>
        </p:spPr>
        <p:txBody>
          <a:bodyPr anchor="ctr" anchorCtr="1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7" name="Content Placeholder 2 1">
            <a:extLst>
              <a:ext uri="{FF2B5EF4-FFF2-40B4-BE49-F238E27FC236}">
                <a16:creationId xmlns:a16="http://schemas.microsoft.com/office/drawing/2014/main" id="{99CDD3E4-8913-2043-BB35-0E7898C497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6712" y="1973730"/>
            <a:ext cx="10597585" cy="583184"/>
          </a:xfrm>
        </p:spPr>
        <p:txBody>
          <a:bodyPr anchor="ctr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2 2">
            <a:extLst>
              <a:ext uri="{FF2B5EF4-FFF2-40B4-BE49-F238E27FC236}">
                <a16:creationId xmlns:a16="http://schemas.microsoft.com/office/drawing/2014/main" id="{FC072391-927C-BA43-9C2E-BED85AF971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9751" y="2812085"/>
            <a:ext cx="583184" cy="583184"/>
          </a:xfrm>
          <a:prstGeom prst="rect">
            <a:avLst/>
          </a:prstGeom>
          <a:solidFill>
            <a:srgbClr val="00A499"/>
          </a:solidFill>
        </p:spPr>
        <p:txBody>
          <a:bodyPr anchor="ctr" anchorCtr="1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9" name="Content Placeholder 2 2">
            <a:extLst>
              <a:ext uri="{FF2B5EF4-FFF2-40B4-BE49-F238E27FC236}">
                <a16:creationId xmlns:a16="http://schemas.microsoft.com/office/drawing/2014/main" id="{02305136-9E71-644A-BD89-21A609B3580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54663" y="2812085"/>
            <a:ext cx="10597585" cy="583184"/>
          </a:xfrm>
        </p:spPr>
        <p:txBody>
          <a:bodyPr anchor="ctr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 3">
            <a:extLst>
              <a:ext uri="{FF2B5EF4-FFF2-40B4-BE49-F238E27FC236}">
                <a16:creationId xmlns:a16="http://schemas.microsoft.com/office/drawing/2014/main" id="{F1FE5606-95D5-9F42-A84F-A418F6E7B1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799" y="3674832"/>
            <a:ext cx="591136" cy="591136"/>
          </a:xfrm>
          <a:prstGeom prst="rect">
            <a:avLst/>
          </a:prstGeom>
          <a:solidFill>
            <a:srgbClr val="78BE20"/>
          </a:solidFill>
        </p:spPr>
        <p:txBody>
          <a:bodyPr anchor="ctr" anchorCtr="1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1" name="Content Placeholder 2 3">
            <a:extLst>
              <a:ext uri="{FF2B5EF4-FFF2-40B4-BE49-F238E27FC236}">
                <a16:creationId xmlns:a16="http://schemas.microsoft.com/office/drawing/2014/main" id="{178EADC8-EC77-784C-A0C1-49D958B7686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46711" y="3674832"/>
            <a:ext cx="10597585" cy="591136"/>
          </a:xfrm>
        </p:spPr>
        <p:txBody>
          <a:bodyPr anchor="ctr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2 4">
            <a:extLst>
              <a:ext uri="{FF2B5EF4-FFF2-40B4-BE49-F238E27FC236}">
                <a16:creationId xmlns:a16="http://schemas.microsoft.com/office/drawing/2014/main" id="{D090BC71-3F48-A040-B820-EFBF2778F7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1799" y="4534291"/>
            <a:ext cx="591136" cy="591136"/>
          </a:xfrm>
          <a:prstGeom prst="rect">
            <a:avLst/>
          </a:prstGeom>
          <a:solidFill>
            <a:srgbClr val="330072"/>
          </a:solidFill>
        </p:spPr>
        <p:txBody>
          <a:bodyPr anchor="ctr" anchorCtr="1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3" name="Content Placeholder 2 4">
            <a:extLst>
              <a:ext uri="{FF2B5EF4-FFF2-40B4-BE49-F238E27FC236}">
                <a16:creationId xmlns:a16="http://schemas.microsoft.com/office/drawing/2014/main" id="{C5110AD0-4CD6-E548-92B5-8B3C68FB135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146711" y="4534291"/>
            <a:ext cx="10597585" cy="591136"/>
          </a:xfrm>
        </p:spPr>
        <p:txBody>
          <a:bodyPr anchor="ctr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 5">
            <a:extLst>
              <a:ext uri="{FF2B5EF4-FFF2-40B4-BE49-F238E27FC236}">
                <a16:creationId xmlns:a16="http://schemas.microsoft.com/office/drawing/2014/main" id="{251BF3F3-DF80-E548-AD18-D4CA5EF519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799" y="5427735"/>
            <a:ext cx="591136" cy="591136"/>
          </a:xfrm>
          <a:prstGeom prst="rect">
            <a:avLst/>
          </a:prstGeom>
          <a:solidFill>
            <a:schemeClr val="accent2"/>
          </a:solidFill>
        </p:spPr>
        <p:txBody>
          <a:bodyPr anchor="ctr" anchorCtr="1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4" name="Content Placeholder 2 5">
            <a:extLst>
              <a:ext uri="{FF2B5EF4-FFF2-40B4-BE49-F238E27FC236}">
                <a16:creationId xmlns:a16="http://schemas.microsoft.com/office/drawing/2014/main" id="{A9C40B59-5690-0B4D-BEF0-561F5CD5CF0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146711" y="5427735"/>
            <a:ext cx="10597585" cy="591136"/>
          </a:xfrm>
        </p:spPr>
        <p:txBody>
          <a:bodyPr anchor="ctr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EB24C1FE-264D-7444-B7A1-C5C34FC55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992" y="6422569"/>
            <a:ext cx="312579" cy="4298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7164D7-9B6A-1C43-ACF7-FB85B36CD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D26601BA-3031-664A-A796-4FEF4354D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432765"/>
            <a:ext cx="10847982" cy="43542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Black Country Integrated Care Board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E1F320C-3C42-4E98-9A7B-670C894DE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94" y="6021050"/>
            <a:ext cx="6022806" cy="79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5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4AD5EBA-DEB1-4C12-A56B-9021AE0B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94" y="6021050"/>
            <a:ext cx="6022806" cy="799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D32EA9-9B2C-47A0-974C-26C2B995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E71D8-CE6A-42EC-B657-AFA8D3FE3F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58711"/>
            <a:ext cx="5181600" cy="3618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5A089-D925-4E0A-A3F0-984FDC25E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58711"/>
            <a:ext cx="5181600" cy="36182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EC292-88BD-414A-8D93-8DD28730C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7F02F-E492-429C-9317-B52867744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3FDEE-131A-4C3C-9BAC-46C90127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1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EC007B-CD16-4AF7-AAFC-695887E15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4120"/>
            <a:ext cx="12192000" cy="16174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4295B1-9B8D-4BD9-B4BA-CEFC26E39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2" y="129133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BA04EA-833A-436E-B142-EA0292E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74743-A475-4BB8-BAAF-8DF2CB09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EAC049-3E27-4308-A235-95C472A6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63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69E246-3607-4E4F-AD73-B10733384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4120"/>
            <a:ext cx="12192000" cy="161747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C7390-7BD0-4CB7-8629-B41BD897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DD01CD-9C41-4B9C-ACA6-633F24A0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8A0CB-17EA-403D-9D5F-F53CA2A4E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19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3D3A-AB61-48D2-982B-7BF6D529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61" y="119703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B6A28-8145-41CA-A15F-90F7018EF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761" y="122078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9D28A-56D1-4102-9307-B8BE18EA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6E19D-BB5F-4541-B128-FF2DA2E09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C92B5-D576-4EDC-A009-6CC566CD9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C67E2-0732-42F9-90ED-7077FB3D0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94" y="6021050"/>
            <a:ext cx="6022806" cy="79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8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839439-A649-4E9C-87ED-BDB2B065B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97033"/>
            <a:ext cx="6172200" cy="46640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F4B4F-1124-4C97-9ED6-E630582FF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D13FC-7B96-428A-A50A-47B53C9A2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FE069-FB25-44AE-8B05-880DA6C2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B75E10-264F-4ED5-9C2B-1217F4891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61" y="119703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57362F-7F2A-4A10-8D5A-B1FBDACE7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94" y="6021050"/>
            <a:ext cx="6022806" cy="79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5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79A4B-76D0-4456-9692-4B6CFBE30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6871-B6D9-48A0-B859-40E844B2DD1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7FABE-5011-424D-B32B-D82A27256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5CB6D-9C74-4850-9F54-DF53C4E78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5587-1894-40BF-AED8-0CE051A82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61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72F4-42D8-4565-9F1D-2E404FEF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39203C-A502-4D37-B894-147405CB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7583DC-8139-441F-9044-522AAA783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621532-2AE9-47C7-8E0E-7FD9307C0A5F}"/>
              </a:ext>
            </a:extLst>
          </p:cNvPr>
          <p:cNvSpPr/>
          <p:nvPr userDrawn="1"/>
        </p:nvSpPr>
        <p:spPr>
          <a:xfrm>
            <a:off x="6323527" y="2859110"/>
            <a:ext cx="5005051" cy="301509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02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9AF27-D100-4978-B549-A92E6F026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DB733-BE87-43D6-B7B2-4A0C15D6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B13F43-2BF2-4AD6-ADD9-7AAFE277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7DA3152-DA6E-46A8-9491-DBAF41CDA08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37698922"/>
              </p:ext>
            </p:extLst>
          </p:nvPr>
        </p:nvGraphicFramePr>
        <p:xfrm>
          <a:off x="903668" y="2999226"/>
          <a:ext cx="1051560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2678116539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412795070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95601767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36690985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30030011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800840056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437170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5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5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86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75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1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96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317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C7390-7BD0-4CB7-8629-B41BD897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DD01CD-9C41-4B9C-ACA6-633F24A0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8A0CB-17EA-403D-9D5F-F53CA2A4E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39F106-1643-410E-9D6C-1969C1AF515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1E3BA9-6CB4-513A-1235-FF548AD7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314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5A85B7-F6C4-C4E1-1AB9-36C279B28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58711"/>
            <a:ext cx="5181600" cy="36182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FC3FC0E-13BE-57DF-AEDD-D61EE1352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58711"/>
            <a:ext cx="5181600" cy="36182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980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69E246-3607-4E4F-AD73-B10733384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0528"/>
            <a:ext cx="12192000" cy="161747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129BB0E-7D80-C945-557A-3F61665ED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314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8DC345-D6B3-21B1-0FFD-DAD6D8E85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58711"/>
            <a:ext cx="5181600" cy="361825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55AFB1F-CFAF-0326-1992-D78A93A87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58711"/>
            <a:ext cx="5181600" cy="36182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3598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13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C46B4-5112-4AF8-8396-0953D9510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31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FED5F-9780-49A6-A722-49BFF5134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64497"/>
            <a:ext cx="10515600" cy="3312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FAAB-A489-4D22-8135-8D8D46C16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E38EC-FA55-455C-A40A-6BA31F6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25B423-686B-4041-ACA7-8E6316221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70" y="280990"/>
            <a:ext cx="3048220" cy="7431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1F4ED5-613F-4AC7-91EA-F5E03ED9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045" y="285378"/>
            <a:ext cx="1737221" cy="74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2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60" r:id="rId9"/>
    <p:sldLayoutId id="2147483662" r:id="rId10"/>
    <p:sldLayoutId id="2147483661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C46B4-5112-4AF8-8396-0953D9510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31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FED5F-9780-49A6-A722-49BFF5134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64497"/>
            <a:ext cx="10515600" cy="3312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FAAB-A489-4D22-8135-8D8D46C16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E7371-17C4-495B-88E9-370410A9B63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E38EC-FA55-455C-A40A-6BA31F6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978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ssociationofbreastsurgery.org.uk/professionals/information-hub/guidelines/2021/guidance-pathways-for-the-assessment-of-children-with-breast-symptoms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F7382-27A9-40CD-BF7E-2160C43E6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213" y="1146314"/>
            <a:ext cx="10885353" cy="2587242"/>
          </a:xfrm>
        </p:spPr>
        <p:txBody>
          <a:bodyPr/>
          <a:lstStyle/>
          <a:p>
            <a:pPr algn="ctr"/>
            <a:r>
              <a:rPr lang="en-GB" dirty="0"/>
              <a:t>Working together to make lives better for children. 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F9B279-FA60-438D-B10E-AC4E3DB1C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9889" y="3102793"/>
            <a:ext cx="9144000" cy="1655762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dirty="0"/>
              <a:t>Dr Aditi Gupte – GP and Clinical cancer lead BBCS ICB</a:t>
            </a:r>
          </a:p>
          <a:p>
            <a:pPr algn="ctr">
              <a:spcBef>
                <a:spcPts val="0"/>
              </a:spcBef>
            </a:pPr>
            <a:r>
              <a:rPr lang="en-GB" dirty="0"/>
              <a:t>Ann Marie Wright- Commissioning Manager Cancer and Diagnostics BBCS ICB</a:t>
            </a:r>
          </a:p>
        </p:txBody>
      </p:sp>
    </p:spTree>
    <p:extLst>
      <p:ext uri="{BB962C8B-B14F-4D97-AF65-F5344CB8AC3E}">
        <p14:creationId xmlns:p14="http://schemas.microsoft.com/office/powerpoint/2010/main" val="306638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B1306-AEE1-1F01-D521-4DAE22B7B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49" y="-183379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How we collaborate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FF79C-E87A-FC1A-1BFC-2C58F1CC548C}"/>
              </a:ext>
            </a:extLst>
          </p:cNvPr>
          <p:cNvSpPr txBox="1"/>
          <p:nvPr/>
        </p:nvSpPr>
        <p:spPr>
          <a:xfrm>
            <a:off x="866816" y="5018374"/>
            <a:ext cx="10458365" cy="375167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solidFill>
              <a:srgbClr val="5B9BD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Digital integration and connectivity/Workforce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88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08C487-BD17-52B2-B1D6-517215B0E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349" y="1023312"/>
            <a:ext cx="9339297" cy="37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4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C73C0-43AD-9D65-A122-8F1F6597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CAE5B-D527-F0B7-4D2A-9EC2F5FF2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69" y="1"/>
            <a:ext cx="10515600" cy="996696"/>
          </a:xfrm>
        </p:spPr>
        <p:txBody>
          <a:bodyPr/>
          <a:lstStyle/>
          <a:p>
            <a:pPr algn="ctr"/>
            <a:r>
              <a:rPr lang="en-GB" dirty="0"/>
              <a:t>How we collaborate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8E09C14-80F1-E09F-ED9A-32E5E5D6DB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630499"/>
              </p:ext>
            </p:extLst>
          </p:nvPr>
        </p:nvGraphicFramePr>
        <p:xfrm>
          <a:off x="470876" y="48065"/>
          <a:ext cx="5134793" cy="6761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873E449-B6F4-765A-5B44-C1437201EBBE}"/>
              </a:ext>
            </a:extLst>
          </p:cNvPr>
          <p:cNvSpPr txBox="1"/>
          <p:nvPr/>
        </p:nvSpPr>
        <p:spPr>
          <a:xfrm>
            <a:off x="7129670" y="1085707"/>
            <a:ext cx="4207566" cy="44467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SENIOR RESPONSIBLE OFFICERS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PROJECT MANAGERS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MEDICAL DIRECTORS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CLINICAL LEADS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OPERATIONAL LEADS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DATA ANALYSTS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ACCESS TEAM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DIGITAL INTEGRATION TEAMS</a:t>
            </a:r>
            <a:endParaRPr lang="en-GB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A374CAA-A8C0-6423-0742-9BC1009F45F8}"/>
              </a:ext>
            </a:extLst>
          </p:cNvPr>
          <p:cNvSpPr/>
          <p:nvPr/>
        </p:nvSpPr>
        <p:spPr>
          <a:xfrm>
            <a:off x="5731565" y="3240157"/>
            <a:ext cx="1272209" cy="318052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2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4DA50-CF0B-11CF-9F31-6332D7F67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9972261" cy="669235"/>
          </a:xfrm>
        </p:spPr>
        <p:txBody>
          <a:bodyPr/>
          <a:lstStyle/>
          <a:p>
            <a:r>
              <a:rPr lang="en-GB" sz="4000" dirty="0"/>
              <a:t>Breast lesions in Children - 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E1042-7779-8355-0079-0711A04398B0}"/>
              </a:ext>
            </a:extLst>
          </p:cNvPr>
          <p:cNvSpPr txBox="1"/>
          <p:nvPr/>
        </p:nvSpPr>
        <p:spPr>
          <a:xfrm>
            <a:off x="1109869" y="1011977"/>
            <a:ext cx="99722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2438338" hangingPunct="0">
              <a:buFont typeface="Arial" panose="020B0604020202020204" pitchFamily="34" charset="0"/>
              <a:buChar char="•"/>
            </a:pPr>
            <a:r>
              <a:rPr lang="en-US" sz="2200" dirty="0"/>
              <a:t>Dept of </a:t>
            </a:r>
            <a:r>
              <a:rPr lang="en-US" sz="2200" dirty="0" err="1"/>
              <a:t>Paed</a:t>
            </a:r>
            <a:r>
              <a:rPr lang="en-US" sz="2200" dirty="0"/>
              <a:t> Oncology in receipt of several referrals each year of young patients with a ‘Breast Lesion’</a:t>
            </a:r>
            <a:endParaRPr lang="en-US" sz="2200" dirty="0">
              <a:solidFill>
                <a:srgbClr val="5E5E5E"/>
              </a:solidFill>
              <a:sym typeface="Helvetica Neue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3.2% of teenage girls in UK with breast lumps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10% of symptomatic referrals to breast clinics are adolescents under 18 years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Non-oncological issues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Generate significant anxiety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Lack of clarity for appropriate referral pathway &amp; management approach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Interesting geographical variation across greater west midlands ICS’s	</a:t>
            </a:r>
          </a:p>
          <a:p>
            <a:pPr marL="571500" lvl="5" indent="-571500">
              <a:buFont typeface="Arial" panose="020B0604020202020204" pitchFamily="34" charset="0"/>
              <a:buChar char="•"/>
            </a:pPr>
            <a:r>
              <a:rPr lang="en-US" sz="2200" dirty="0"/>
              <a:t>Urgent Cancer Pathway inappropriate referral &lt;&gt; Confusion with ‘Adult’ urgent cancer pathways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b="1" dirty="0"/>
              <a:t>&gt;&gt;&gt;Great opportunity to collaborate with </a:t>
            </a:r>
            <a:r>
              <a:rPr lang="en-US" sz="2200" b="1" dirty="0" err="1"/>
              <a:t>PiP</a:t>
            </a:r>
            <a:r>
              <a:rPr lang="en-US" sz="2200" b="1" dirty="0"/>
              <a:t> to compose an agreed approach supporting primary and secondary care.</a:t>
            </a:r>
          </a:p>
        </p:txBody>
      </p:sp>
    </p:spTree>
    <p:extLst>
      <p:ext uri="{BB962C8B-B14F-4D97-AF65-F5344CB8AC3E}">
        <p14:creationId xmlns:p14="http://schemas.microsoft.com/office/powerpoint/2010/main" val="257657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4955D52-7812-077D-8AE3-7707AC219F79}"/>
              </a:ext>
            </a:extLst>
          </p:cNvPr>
          <p:cNvGrpSpPr/>
          <p:nvPr/>
        </p:nvGrpSpPr>
        <p:grpSpPr>
          <a:xfrm>
            <a:off x="488011" y="114764"/>
            <a:ext cx="11109960" cy="5687568"/>
            <a:chOff x="530352" y="713232"/>
            <a:chExt cx="11109960" cy="5687568"/>
          </a:xfrm>
        </p:grpSpPr>
        <p:sp>
          <p:nvSpPr>
            <p:cNvPr id="6" name="Text 0">
              <a:extLst>
                <a:ext uri="{FF2B5EF4-FFF2-40B4-BE49-F238E27FC236}">
                  <a16:creationId xmlns:a16="http://schemas.microsoft.com/office/drawing/2014/main" id="{DF1BA64E-3827-315D-0DDF-A75ADB4D7E56}"/>
                </a:ext>
              </a:extLst>
            </p:cNvPr>
            <p:cNvSpPr/>
            <p:nvPr/>
          </p:nvSpPr>
          <p:spPr>
            <a:xfrm>
              <a:off x="530352" y="841248"/>
              <a:ext cx="731520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2800" b="1" dirty="0">
                  <a:solidFill>
                    <a:srgbClr val="0B2447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Breast lesions in children</a:t>
              </a:r>
              <a:endParaRPr lang="en-US" sz="2800" dirty="0"/>
            </a:p>
          </p:txBody>
        </p:sp>
        <p:sp>
          <p:nvSpPr>
            <p:cNvPr id="7" name="Text 1">
              <a:extLst>
                <a:ext uri="{FF2B5EF4-FFF2-40B4-BE49-F238E27FC236}">
                  <a16:creationId xmlns:a16="http://schemas.microsoft.com/office/drawing/2014/main" id="{353C5755-93BF-E88A-0AB8-620B3F49819C}"/>
                </a:ext>
              </a:extLst>
            </p:cNvPr>
            <p:cNvSpPr/>
            <p:nvPr/>
          </p:nvSpPr>
          <p:spPr>
            <a:xfrm>
              <a:off x="548640" y="1280160"/>
              <a:ext cx="37490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solidFill>
                    <a:srgbClr val="617386"/>
                  </a:solidFill>
                </a:rPr>
                <a:t>What the evidence tells us</a:t>
              </a:r>
              <a:endParaRPr lang="en-US" sz="1200" dirty="0"/>
            </a:p>
          </p:txBody>
        </p:sp>
        <p:sp>
          <p:nvSpPr>
            <p:cNvPr id="8" name="Shape 2">
              <a:extLst>
                <a:ext uri="{FF2B5EF4-FFF2-40B4-BE49-F238E27FC236}">
                  <a16:creationId xmlns:a16="http://schemas.microsoft.com/office/drawing/2014/main" id="{295C1C36-240D-24A4-B0F2-E8F64A87D24C}"/>
                </a:ext>
              </a:extLst>
            </p:cNvPr>
            <p:cNvSpPr/>
            <p:nvPr/>
          </p:nvSpPr>
          <p:spPr>
            <a:xfrm>
              <a:off x="7909560" y="713232"/>
              <a:ext cx="3703320" cy="841248"/>
            </a:xfrm>
            <a:prstGeom prst="roundRect">
              <a:avLst>
                <a:gd name="adj" fmla="val 10870"/>
              </a:avLst>
            </a:prstGeom>
            <a:solidFill>
              <a:srgbClr val="0B2447"/>
            </a:solidFill>
            <a:ln w="12700">
              <a:solidFill>
                <a:srgbClr val="0B2447"/>
              </a:solidFill>
              <a:prstDash val="solid"/>
            </a:ln>
            <a:effectLst>
              <a:outerShdw blurRad="19050" dist="8890" dir="2700000" algn="bl" rotWithShape="0">
                <a:srgbClr val="000000">
                  <a:alpha val="14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 3">
              <a:extLst>
                <a:ext uri="{FF2B5EF4-FFF2-40B4-BE49-F238E27FC236}">
                  <a16:creationId xmlns:a16="http://schemas.microsoft.com/office/drawing/2014/main" id="{7DBC9A57-448D-917C-7EF8-A426142E6587}"/>
                </a:ext>
              </a:extLst>
            </p:cNvPr>
            <p:cNvSpPr/>
            <p:nvPr/>
          </p:nvSpPr>
          <p:spPr>
            <a:xfrm>
              <a:off x="8211312" y="905256"/>
              <a:ext cx="310896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</a:rPr>
                <a:t>No malignant breast disease</a:t>
              </a:r>
              <a:endParaRPr lang="en-US" sz="1600" dirty="0"/>
            </a:p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</a:rPr>
                <a:t>identified in this cohort</a:t>
              </a:r>
              <a:endParaRPr lang="en-US" sz="1600" dirty="0"/>
            </a:p>
          </p:txBody>
        </p:sp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B221E957-95E1-2281-6806-02E2E68F9AE4}"/>
                </a:ext>
              </a:extLst>
            </p:cNvPr>
            <p:cNvSpPr/>
            <p:nvPr/>
          </p:nvSpPr>
          <p:spPr>
            <a:xfrm>
              <a:off x="8028432" y="914400"/>
              <a:ext cx="310896" cy="310896"/>
            </a:xfrm>
            <a:prstGeom prst="ellipse">
              <a:avLst/>
            </a:prstGeom>
            <a:solidFill>
              <a:srgbClr val="7CE6B0"/>
            </a:solidFill>
            <a:ln w="12700">
              <a:solidFill>
                <a:srgbClr val="7CE6B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 5">
              <a:extLst>
                <a:ext uri="{FF2B5EF4-FFF2-40B4-BE49-F238E27FC236}">
                  <a16:creationId xmlns:a16="http://schemas.microsoft.com/office/drawing/2014/main" id="{79C633B6-5B42-BDC6-DBE5-22FEE8248144}"/>
                </a:ext>
              </a:extLst>
            </p:cNvPr>
            <p:cNvSpPr/>
            <p:nvPr/>
          </p:nvSpPr>
          <p:spPr>
            <a:xfrm>
              <a:off x="8083296" y="946404"/>
              <a:ext cx="20116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0B2447"/>
                  </a:solidFill>
                </a:rPr>
                <a:t>✓</a:t>
              </a:r>
              <a:endParaRPr lang="en-US" sz="1200" dirty="0"/>
            </a:p>
          </p:txBody>
        </p:sp>
        <p:sp>
          <p:nvSpPr>
            <p:cNvPr id="12" name="Text 6">
              <a:extLst>
                <a:ext uri="{FF2B5EF4-FFF2-40B4-BE49-F238E27FC236}">
                  <a16:creationId xmlns:a16="http://schemas.microsoft.com/office/drawing/2014/main" id="{7B9278E8-4FEB-39ED-2CCB-36157F5D56A0}"/>
                </a:ext>
              </a:extLst>
            </p:cNvPr>
            <p:cNvSpPr/>
            <p:nvPr/>
          </p:nvSpPr>
          <p:spPr>
            <a:xfrm>
              <a:off x="548640" y="1773936"/>
              <a:ext cx="182880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000" b="1" kern="0" spc="160" dirty="0">
                  <a:solidFill>
                    <a:srgbClr val="45B6E5"/>
                  </a:solidFill>
                </a:rPr>
                <a:t>STUDY COHORT</a:t>
              </a:r>
              <a:endParaRPr lang="en-US" sz="1000" dirty="0"/>
            </a:p>
          </p:txBody>
        </p:sp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5D458490-3E6B-E500-068C-0D1ED525EB8D}"/>
                </a:ext>
              </a:extLst>
            </p:cNvPr>
            <p:cNvSpPr/>
            <p:nvPr/>
          </p:nvSpPr>
          <p:spPr>
            <a:xfrm>
              <a:off x="548640" y="2039112"/>
              <a:ext cx="1965960" cy="987552"/>
            </a:xfrm>
            <a:prstGeom prst="roundRect">
              <a:avLst>
                <a:gd name="adj" fmla="val 7407"/>
              </a:avLst>
            </a:prstGeom>
            <a:solidFill>
              <a:srgbClr val="EAF7FB"/>
            </a:solidFill>
            <a:ln w="15240">
              <a:solidFill>
                <a:srgbClr val="45B6E5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BE1BCEEE-269B-88AA-4EC6-2600AB5AD73C}"/>
                </a:ext>
              </a:extLst>
            </p:cNvPr>
            <p:cNvSpPr/>
            <p:nvPr/>
          </p:nvSpPr>
          <p:spPr>
            <a:xfrm>
              <a:off x="694944" y="2167128"/>
              <a:ext cx="68580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2600" b="1" dirty="0">
                  <a:solidFill>
                    <a:srgbClr val="0B2447"/>
                  </a:solidFill>
                </a:rPr>
                <a:t>102</a:t>
              </a:r>
              <a:endParaRPr lang="en-US" sz="2600" dirty="0"/>
            </a:p>
          </p:txBody>
        </p:sp>
        <p:sp>
          <p:nvSpPr>
            <p:cNvPr id="15" name="Text 9">
              <a:extLst>
                <a:ext uri="{FF2B5EF4-FFF2-40B4-BE49-F238E27FC236}">
                  <a16:creationId xmlns:a16="http://schemas.microsoft.com/office/drawing/2014/main" id="{50B1726A-4F0C-E627-2C0D-A31D8A33A464}"/>
                </a:ext>
              </a:extLst>
            </p:cNvPr>
            <p:cNvSpPr/>
            <p:nvPr/>
          </p:nvSpPr>
          <p:spPr>
            <a:xfrm>
              <a:off x="1371600" y="2185416"/>
              <a:ext cx="987552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200" b="1" dirty="0">
                  <a:solidFill>
                    <a:srgbClr val="24364B"/>
                  </a:solidFill>
                </a:rPr>
                <a:t>adolescents referred</a:t>
              </a:r>
              <a:endParaRPr lang="en-US" sz="1200" dirty="0"/>
            </a:p>
          </p:txBody>
        </p:sp>
        <p:sp>
          <p:nvSpPr>
            <p:cNvPr id="16" name="Text 10">
              <a:extLst>
                <a:ext uri="{FF2B5EF4-FFF2-40B4-BE49-F238E27FC236}">
                  <a16:creationId xmlns:a16="http://schemas.microsoft.com/office/drawing/2014/main" id="{76D22332-BBF8-786F-2562-AF6D6E290F61}"/>
                </a:ext>
              </a:extLst>
            </p:cNvPr>
            <p:cNvSpPr/>
            <p:nvPr/>
          </p:nvSpPr>
          <p:spPr>
            <a:xfrm>
              <a:off x="694944" y="2706624"/>
              <a:ext cx="1627632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900" dirty="0">
                  <a:solidFill>
                    <a:srgbClr val="617386"/>
                  </a:solidFill>
                </a:rPr>
                <a:t>aged 11–18</a:t>
              </a:r>
              <a:endParaRPr lang="en-US" sz="900" dirty="0"/>
            </a:p>
          </p:txBody>
        </p:sp>
        <p:sp>
          <p:nvSpPr>
            <p:cNvPr id="17" name="Shape 11">
              <a:extLst>
                <a:ext uri="{FF2B5EF4-FFF2-40B4-BE49-F238E27FC236}">
                  <a16:creationId xmlns:a16="http://schemas.microsoft.com/office/drawing/2014/main" id="{4147AC16-694B-3C25-7677-1A3F394F3B79}"/>
                </a:ext>
              </a:extLst>
            </p:cNvPr>
            <p:cNvSpPr/>
            <p:nvPr/>
          </p:nvSpPr>
          <p:spPr>
            <a:xfrm>
              <a:off x="2761488" y="2039112"/>
              <a:ext cx="1965960" cy="987552"/>
            </a:xfrm>
            <a:prstGeom prst="roundRect">
              <a:avLst>
                <a:gd name="adj" fmla="val 7407"/>
              </a:avLst>
            </a:prstGeom>
            <a:solidFill>
              <a:srgbClr val="EAFBF5"/>
            </a:solidFill>
            <a:ln w="15240">
              <a:solidFill>
                <a:srgbClr val="35C7B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 12">
              <a:extLst>
                <a:ext uri="{FF2B5EF4-FFF2-40B4-BE49-F238E27FC236}">
                  <a16:creationId xmlns:a16="http://schemas.microsoft.com/office/drawing/2014/main" id="{DB889642-1424-C65F-0969-9C6F61C9F0BB}"/>
                </a:ext>
              </a:extLst>
            </p:cNvPr>
            <p:cNvSpPr/>
            <p:nvPr/>
          </p:nvSpPr>
          <p:spPr>
            <a:xfrm>
              <a:off x="2907792" y="2167128"/>
              <a:ext cx="68580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2600" b="1" dirty="0">
                  <a:solidFill>
                    <a:srgbClr val="0B2447"/>
                  </a:solidFill>
                </a:rPr>
                <a:t>58</a:t>
              </a:r>
              <a:endParaRPr lang="en-US" sz="2600" dirty="0"/>
            </a:p>
          </p:txBody>
        </p:sp>
        <p:sp>
          <p:nvSpPr>
            <p:cNvPr id="19" name="Text 13">
              <a:extLst>
                <a:ext uri="{FF2B5EF4-FFF2-40B4-BE49-F238E27FC236}">
                  <a16:creationId xmlns:a16="http://schemas.microsoft.com/office/drawing/2014/main" id="{001A943E-C37A-358F-4991-25CBF2CED843}"/>
                </a:ext>
              </a:extLst>
            </p:cNvPr>
            <p:cNvSpPr/>
            <p:nvPr/>
          </p:nvSpPr>
          <p:spPr>
            <a:xfrm>
              <a:off x="3584448" y="2185416"/>
              <a:ext cx="987552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200" b="1" dirty="0">
                  <a:solidFill>
                    <a:srgbClr val="24364B"/>
                  </a:solidFill>
                </a:rPr>
                <a:t>confirmed and included</a:t>
              </a:r>
              <a:endParaRPr lang="en-US" sz="1200" dirty="0"/>
            </a:p>
          </p:txBody>
        </p:sp>
        <p:sp>
          <p:nvSpPr>
            <p:cNvPr id="20" name="Text 14">
              <a:extLst>
                <a:ext uri="{FF2B5EF4-FFF2-40B4-BE49-F238E27FC236}">
                  <a16:creationId xmlns:a16="http://schemas.microsoft.com/office/drawing/2014/main" id="{D09A8F02-9EBE-3BAF-A39C-6A90CD767DC1}"/>
                </a:ext>
              </a:extLst>
            </p:cNvPr>
            <p:cNvSpPr/>
            <p:nvPr/>
          </p:nvSpPr>
          <p:spPr>
            <a:xfrm>
              <a:off x="2907792" y="2706624"/>
              <a:ext cx="1627632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900" dirty="0">
                  <a:solidFill>
                    <a:srgbClr val="617386"/>
                  </a:solidFill>
                </a:rPr>
                <a:t>56.9% of referrals</a:t>
              </a:r>
              <a:endParaRPr lang="en-US" sz="900" dirty="0"/>
            </a:p>
          </p:txBody>
        </p:sp>
        <p:sp>
          <p:nvSpPr>
            <p:cNvPr id="21" name="Shape 15">
              <a:extLst>
                <a:ext uri="{FF2B5EF4-FFF2-40B4-BE49-F238E27FC236}">
                  <a16:creationId xmlns:a16="http://schemas.microsoft.com/office/drawing/2014/main" id="{1F2F1956-CC46-B489-DD78-061606A9AB1E}"/>
                </a:ext>
              </a:extLst>
            </p:cNvPr>
            <p:cNvSpPr/>
            <p:nvPr/>
          </p:nvSpPr>
          <p:spPr>
            <a:xfrm>
              <a:off x="2395728" y="2340864"/>
              <a:ext cx="274320" cy="338328"/>
            </a:xfrm>
            <a:prstGeom prst="chevron">
              <a:avLst/>
            </a:prstGeom>
            <a:solidFill>
              <a:srgbClr val="35C7BE"/>
            </a:solidFill>
            <a:ln w="12700">
              <a:solidFill>
                <a:srgbClr val="35C7B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 16">
              <a:extLst>
                <a:ext uri="{FF2B5EF4-FFF2-40B4-BE49-F238E27FC236}">
                  <a16:creationId xmlns:a16="http://schemas.microsoft.com/office/drawing/2014/main" id="{526E9FD1-796E-1E6C-2476-2143DFC77BA3}"/>
                </a:ext>
              </a:extLst>
            </p:cNvPr>
            <p:cNvSpPr/>
            <p:nvPr/>
          </p:nvSpPr>
          <p:spPr>
            <a:xfrm>
              <a:off x="5074920" y="1773936"/>
              <a:ext cx="274320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000" b="1" kern="0" spc="140" dirty="0">
                  <a:solidFill>
                    <a:srgbClr val="45B6E5"/>
                  </a:solidFill>
                </a:rPr>
                <a:t>WHY PATIENTS WERE REFERRED</a:t>
              </a:r>
              <a:endParaRPr lang="en-US" sz="1000" dirty="0"/>
            </a:p>
          </p:txBody>
        </p:sp>
        <p:sp>
          <p:nvSpPr>
            <p:cNvPr id="23" name="Text 17">
              <a:extLst>
                <a:ext uri="{FF2B5EF4-FFF2-40B4-BE49-F238E27FC236}">
                  <a16:creationId xmlns:a16="http://schemas.microsoft.com/office/drawing/2014/main" id="{2F880370-FB5E-A439-273B-89DED8D1C9E7}"/>
                </a:ext>
              </a:extLst>
            </p:cNvPr>
            <p:cNvSpPr/>
            <p:nvPr/>
          </p:nvSpPr>
          <p:spPr>
            <a:xfrm>
              <a:off x="5074920" y="2057400"/>
              <a:ext cx="105156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050" b="1" dirty="0">
                  <a:solidFill>
                    <a:srgbClr val="24364B"/>
                  </a:solidFill>
                </a:rPr>
                <a:t>Breast mass</a:t>
              </a:r>
              <a:endParaRPr lang="en-US" sz="1050" dirty="0"/>
            </a:p>
          </p:txBody>
        </p:sp>
        <p:sp>
          <p:nvSpPr>
            <p:cNvPr id="24" name="Shape 18">
              <a:extLst>
                <a:ext uri="{FF2B5EF4-FFF2-40B4-BE49-F238E27FC236}">
                  <a16:creationId xmlns:a16="http://schemas.microsoft.com/office/drawing/2014/main" id="{55679E74-F62F-80C9-D225-8283D56EC9C8}"/>
                </a:ext>
              </a:extLst>
            </p:cNvPr>
            <p:cNvSpPr/>
            <p:nvPr/>
          </p:nvSpPr>
          <p:spPr>
            <a:xfrm>
              <a:off x="6199632" y="2071116"/>
              <a:ext cx="2240280" cy="146304"/>
            </a:xfrm>
            <a:prstGeom prst="roundRect">
              <a:avLst>
                <a:gd name="adj" fmla="val 25000"/>
              </a:avLst>
            </a:prstGeom>
            <a:solidFill>
              <a:srgbClr val="DFE8EE"/>
            </a:solidFill>
            <a:ln w="12700">
              <a:solidFill>
                <a:srgbClr val="DFE8E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Shape 19">
              <a:extLst>
                <a:ext uri="{FF2B5EF4-FFF2-40B4-BE49-F238E27FC236}">
                  <a16:creationId xmlns:a16="http://schemas.microsoft.com/office/drawing/2014/main" id="{32D2B834-57EB-F9B0-6524-6E07C52D0018}"/>
                </a:ext>
              </a:extLst>
            </p:cNvPr>
            <p:cNvSpPr/>
            <p:nvPr/>
          </p:nvSpPr>
          <p:spPr>
            <a:xfrm>
              <a:off x="6199632" y="2071116"/>
              <a:ext cx="1478585" cy="146304"/>
            </a:xfrm>
            <a:prstGeom prst="roundRect">
              <a:avLst>
                <a:gd name="adj" fmla="val 25000"/>
              </a:avLst>
            </a:prstGeom>
            <a:solidFill>
              <a:srgbClr val="45B6E5"/>
            </a:solidFill>
            <a:ln w="12700">
              <a:solidFill>
                <a:srgbClr val="45B6E5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 20">
              <a:extLst>
                <a:ext uri="{FF2B5EF4-FFF2-40B4-BE49-F238E27FC236}">
                  <a16:creationId xmlns:a16="http://schemas.microsoft.com/office/drawing/2014/main" id="{0744BC1F-41BA-852C-B2E1-F293172628BB}"/>
                </a:ext>
              </a:extLst>
            </p:cNvPr>
            <p:cNvSpPr/>
            <p:nvPr/>
          </p:nvSpPr>
          <p:spPr>
            <a:xfrm>
              <a:off x="8567928" y="2048256"/>
              <a:ext cx="438912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r">
                <a:buNone/>
              </a:pPr>
              <a:r>
                <a:rPr lang="en-US" sz="1100" b="1" dirty="0">
                  <a:solidFill>
                    <a:srgbClr val="0B2447"/>
                  </a:solidFill>
                </a:rPr>
                <a:t>66%</a:t>
              </a:r>
              <a:endParaRPr lang="en-US" sz="1100" dirty="0"/>
            </a:p>
          </p:txBody>
        </p:sp>
        <p:sp>
          <p:nvSpPr>
            <p:cNvPr id="27" name="Text 21">
              <a:extLst>
                <a:ext uri="{FF2B5EF4-FFF2-40B4-BE49-F238E27FC236}">
                  <a16:creationId xmlns:a16="http://schemas.microsoft.com/office/drawing/2014/main" id="{46614F0B-720C-9909-810F-4B7A4010B409}"/>
                </a:ext>
              </a:extLst>
            </p:cNvPr>
            <p:cNvSpPr/>
            <p:nvPr/>
          </p:nvSpPr>
          <p:spPr>
            <a:xfrm>
              <a:off x="5074920" y="2414016"/>
              <a:ext cx="105156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050" dirty="0">
                  <a:solidFill>
                    <a:srgbClr val="24364B"/>
                  </a:solidFill>
                </a:rPr>
                <a:t>Size / symmetry</a:t>
              </a:r>
              <a:endParaRPr lang="en-US" sz="1050" dirty="0"/>
            </a:p>
          </p:txBody>
        </p:sp>
        <p:sp>
          <p:nvSpPr>
            <p:cNvPr id="28" name="Shape 22">
              <a:extLst>
                <a:ext uri="{FF2B5EF4-FFF2-40B4-BE49-F238E27FC236}">
                  <a16:creationId xmlns:a16="http://schemas.microsoft.com/office/drawing/2014/main" id="{3AD32897-450D-F9DE-91D4-C569DE97C831}"/>
                </a:ext>
              </a:extLst>
            </p:cNvPr>
            <p:cNvSpPr/>
            <p:nvPr/>
          </p:nvSpPr>
          <p:spPr>
            <a:xfrm>
              <a:off x="6199632" y="2427732"/>
              <a:ext cx="2240280" cy="146304"/>
            </a:xfrm>
            <a:prstGeom prst="roundRect">
              <a:avLst>
                <a:gd name="adj" fmla="val 25000"/>
              </a:avLst>
            </a:prstGeom>
            <a:solidFill>
              <a:srgbClr val="DFE8EE"/>
            </a:solidFill>
            <a:ln w="12700">
              <a:solidFill>
                <a:srgbClr val="DFE8E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Shape 23">
              <a:extLst>
                <a:ext uri="{FF2B5EF4-FFF2-40B4-BE49-F238E27FC236}">
                  <a16:creationId xmlns:a16="http://schemas.microsoft.com/office/drawing/2014/main" id="{56F04C4B-CAB7-B95A-C782-0A9F99F86854}"/>
                </a:ext>
              </a:extLst>
            </p:cNvPr>
            <p:cNvSpPr/>
            <p:nvPr/>
          </p:nvSpPr>
          <p:spPr>
            <a:xfrm>
              <a:off x="6199632" y="2427732"/>
              <a:ext cx="649681" cy="146304"/>
            </a:xfrm>
            <a:prstGeom prst="roundRect">
              <a:avLst>
                <a:gd name="adj" fmla="val 25000"/>
              </a:avLst>
            </a:prstGeom>
            <a:solidFill>
              <a:srgbClr val="35C7BE"/>
            </a:solidFill>
            <a:ln w="12700">
              <a:solidFill>
                <a:srgbClr val="35C7B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 24">
              <a:extLst>
                <a:ext uri="{FF2B5EF4-FFF2-40B4-BE49-F238E27FC236}">
                  <a16:creationId xmlns:a16="http://schemas.microsoft.com/office/drawing/2014/main" id="{1039C870-92C5-4014-8F9A-F41E97ADD382}"/>
                </a:ext>
              </a:extLst>
            </p:cNvPr>
            <p:cNvSpPr/>
            <p:nvPr/>
          </p:nvSpPr>
          <p:spPr>
            <a:xfrm>
              <a:off x="8567928" y="2404872"/>
              <a:ext cx="438912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r">
                <a:buNone/>
              </a:pPr>
              <a:r>
                <a:rPr lang="en-US" sz="1100" b="1" dirty="0">
                  <a:solidFill>
                    <a:srgbClr val="0B2447"/>
                  </a:solidFill>
                </a:rPr>
                <a:t>29%</a:t>
              </a:r>
              <a:endParaRPr lang="en-US" sz="1100" dirty="0"/>
            </a:p>
          </p:txBody>
        </p:sp>
        <p:sp>
          <p:nvSpPr>
            <p:cNvPr id="31" name="Text 25">
              <a:extLst>
                <a:ext uri="{FF2B5EF4-FFF2-40B4-BE49-F238E27FC236}">
                  <a16:creationId xmlns:a16="http://schemas.microsoft.com/office/drawing/2014/main" id="{77A2D0A5-E458-AB84-E08C-ECB0AE310631}"/>
                </a:ext>
              </a:extLst>
            </p:cNvPr>
            <p:cNvSpPr/>
            <p:nvPr/>
          </p:nvSpPr>
          <p:spPr>
            <a:xfrm>
              <a:off x="5074920" y="2770632"/>
              <a:ext cx="105156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050" dirty="0">
                  <a:solidFill>
                    <a:srgbClr val="24364B"/>
                  </a:solidFill>
                </a:rPr>
                <a:t>Infection</a:t>
              </a:r>
              <a:endParaRPr lang="en-US" sz="1050" dirty="0"/>
            </a:p>
          </p:txBody>
        </p:sp>
        <p:sp>
          <p:nvSpPr>
            <p:cNvPr id="32" name="Shape 26">
              <a:extLst>
                <a:ext uri="{FF2B5EF4-FFF2-40B4-BE49-F238E27FC236}">
                  <a16:creationId xmlns:a16="http://schemas.microsoft.com/office/drawing/2014/main" id="{9A0FE0BF-540C-50F5-F1B5-B6A9F9EFB1E3}"/>
                </a:ext>
              </a:extLst>
            </p:cNvPr>
            <p:cNvSpPr/>
            <p:nvPr/>
          </p:nvSpPr>
          <p:spPr>
            <a:xfrm>
              <a:off x="6199632" y="2784348"/>
              <a:ext cx="2240280" cy="146304"/>
            </a:xfrm>
            <a:prstGeom prst="roundRect">
              <a:avLst>
                <a:gd name="adj" fmla="val 25000"/>
              </a:avLst>
            </a:prstGeom>
            <a:solidFill>
              <a:srgbClr val="DFE8EE"/>
            </a:solidFill>
            <a:ln w="12700">
              <a:solidFill>
                <a:srgbClr val="DFE8E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Shape 27">
              <a:extLst>
                <a:ext uri="{FF2B5EF4-FFF2-40B4-BE49-F238E27FC236}">
                  <a16:creationId xmlns:a16="http://schemas.microsoft.com/office/drawing/2014/main" id="{3C4945BC-1365-905B-63F8-FE441758BF9E}"/>
                </a:ext>
              </a:extLst>
            </p:cNvPr>
            <p:cNvSpPr/>
            <p:nvPr/>
          </p:nvSpPr>
          <p:spPr>
            <a:xfrm>
              <a:off x="6199632" y="2784348"/>
              <a:ext cx="146304" cy="146304"/>
            </a:xfrm>
            <a:prstGeom prst="roundRect">
              <a:avLst>
                <a:gd name="adj" fmla="val 25000"/>
              </a:avLst>
            </a:prstGeom>
            <a:solidFill>
              <a:srgbClr val="F28C18"/>
            </a:solidFill>
            <a:ln w="12700">
              <a:solidFill>
                <a:srgbClr val="F28C18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 28">
              <a:extLst>
                <a:ext uri="{FF2B5EF4-FFF2-40B4-BE49-F238E27FC236}">
                  <a16:creationId xmlns:a16="http://schemas.microsoft.com/office/drawing/2014/main" id="{714C383B-1648-6322-8A78-960CF58B0150}"/>
                </a:ext>
              </a:extLst>
            </p:cNvPr>
            <p:cNvSpPr/>
            <p:nvPr/>
          </p:nvSpPr>
          <p:spPr>
            <a:xfrm>
              <a:off x="8567928" y="2761488"/>
              <a:ext cx="438912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r">
                <a:buNone/>
              </a:pPr>
              <a:r>
                <a:rPr lang="en-US" sz="1100" b="1" dirty="0">
                  <a:solidFill>
                    <a:srgbClr val="0B2447"/>
                  </a:solidFill>
                </a:rPr>
                <a:t>5%</a:t>
              </a:r>
              <a:endParaRPr lang="en-US" sz="1100" dirty="0"/>
            </a:p>
          </p:txBody>
        </p:sp>
        <p:sp>
          <p:nvSpPr>
            <p:cNvPr id="35" name="Shape 29">
              <a:extLst>
                <a:ext uri="{FF2B5EF4-FFF2-40B4-BE49-F238E27FC236}">
                  <a16:creationId xmlns:a16="http://schemas.microsoft.com/office/drawing/2014/main" id="{3D5F6262-757F-75CA-48A7-C664612FAD17}"/>
                </a:ext>
              </a:extLst>
            </p:cNvPr>
            <p:cNvSpPr/>
            <p:nvPr/>
          </p:nvSpPr>
          <p:spPr>
            <a:xfrm>
              <a:off x="548640" y="3401568"/>
              <a:ext cx="5605272" cy="2286000"/>
            </a:xfrm>
            <a:prstGeom prst="roundRect">
              <a:avLst>
                <a:gd name="adj" fmla="val 3200"/>
              </a:avLst>
            </a:prstGeom>
            <a:solidFill>
              <a:srgbClr val="FFFFFF"/>
            </a:solidFill>
            <a:ln w="12700">
              <a:solidFill>
                <a:srgbClr val="D9E5EC"/>
              </a:solidFill>
              <a:prstDash val="solid"/>
            </a:ln>
            <a:effectLst>
              <a:outerShdw blurRad="13970" dist="635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 30">
              <a:extLst>
                <a:ext uri="{FF2B5EF4-FFF2-40B4-BE49-F238E27FC236}">
                  <a16:creationId xmlns:a16="http://schemas.microsoft.com/office/drawing/2014/main" id="{FB67CD60-687B-F779-FE4B-2AA11D081820}"/>
                </a:ext>
              </a:extLst>
            </p:cNvPr>
            <p:cNvSpPr/>
            <p:nvPr/>
          </p:nvSpPr>
          <p:spPr>
            <a:xfrm>
              <a:off x="804672" y="3657600"/>
              <a:ext cx="39319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600" b="1" dirty="0">
                  <a:solidFill>
                    <a:srgbClr val="0B2447"/>
                  </a:solidFill>
                </a:rPr>
                <a:t>Among patients with a breast mass</a:t>
              </a:r>
              <a:endParaRPr lang="en-US" sz="1600" dirty="0"/>
            </a:p>
          </p:txBody>
        </p:sp>
        <p:sp>
          <p:nvSpPr>
            <p:cNvPr id="37" name="Shape 31">
              <a:extLst>
                <a:ext uri="{FF2B5EF4-FFF2-40B4-BE49-F238E27FC236}">
                  <a16:creationId xmlns:a16="http://schemas.microsoft.com/office/drawing/2014/main" id="{C4F5996D-21EA-3ACE-0C00-09DD53E51191}"/>
                </a:ext>
              </a:extLst>
            </p:cNvPr>
            <p:cNvSpPr/>
            <p:nvPr/>
          </p:nvSpPr>
          <p:spPr>
            <a:xfrm>
              <a:off x="932688" y="4096512"/>
              <a:ext cx="1143000" cy="1143000"/>
            </a:xfrm>
            <a:prstGeom prst="ellipse">
              <a:avLst/>
            </a:prstGeom>
            <a:solidFill>
              <a:srgbClr val="F1F5F8">
                <a:alpha val="0"/>
              </a:srgbClr>
            </a:solidFill>
            <a:ln w="127000">
              <a:solidFill>
                <a:srgbClr val="D9E5E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Shape 32">
              <a:extLst>
                <a:ext uri="{FF2B5EF4-FFF2-40B4-BE49-F238E27FC236}">
                  <a16:creationId xmlns:a16="http://schemas.microsoft.com/office/drawing/2014/main" id="{0124F676-0553-2316-471C-88C4904125F1}"/>
                </a:ext>
              </a:extLst>
            </p:cNvPr>
            <p:cNvSpPr/>
            <p:nvPr/>
          </p:nvSpPr>
          <p:spPr>
            <a:xfrm>
              <a:off x="978408" y="4142232"/>
              <a:ext cx="1051560" cy="1051560"/>
            </a:xfrm>
            <a:prstGeom prst="arc">
              <a:avLst/>
            </a:prstGeom>
            <a:solidFill>
              <a:srgbClr val="35C7BE">
                <a:alpha val="0"/>
              </a:srgbClr>
            </a:solidFill>
            <a:ln w="127000">
              <a:solidFill>
                <a:srgbClr val="35C7BE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 33">
              <a:extLst>
                <a:ext uri="{FF2B5EF4-FFF2-40B4-BE49-F238E27FC236}">
                  <a16:creationId xmlns:a16="http://schemas.microsoft.com/office/drawing/2014/main" id="{CEA3AD86-5758-3828-C07F-AF039DC25D19}"/>
                </a:ext>
              </a:extLst>
            </p:cNvPr>
            <p:cNvSpPr/>
            <p:nvPr/>
          </p:nvSpPr>
          <p:spPr>
            <a:xfrm>
              <a:off x="1042416" y="4434840"/>
              <a:ext cx="923544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2000" b="1" dirty="0">
                  <a:solidFill>
                    <a:srgbClr val="0B2447"/>
                  </a:solidFill>
                </a:rPr>
                <a:t>76%</a:t>
              </a:r>
              <a:endParaRPr lang="en-US" sz="2000" dirty="0"/>
            </a:p>
          </p:txBody>
        </p:sp>
        <p:sp>
          <p:nvSpPr>
            <p:cNvPr id="40" name="Text 34">
              <a:extLst>
                <a:ext uri="{FF2B5EF4-FFF2-40B4-BE49-F238E27FC236}">
                  <a16:creationId xmlns:a16="http://schemas.microsoft.com/office/drawing/2014/main" id="{8CEBBBEE-2FA1-A57D-D79D-75EAD4EC8EB4}"/>
                </a:ext>
              </a:extLst>
            </p:cNvPr>
            <p:cNvSpPr/>
            <p:nvPr/>
          </p:nvSpPr>
          <p:spPr>
            <a:xfrm>
              <a:off x="704088" y="5394960"/>
              <a:ext cx="1600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100" b="1" dirty="0">
                  <a:solidFill>
                    <a:srgbClr val="24364B"/>
                  </a:solidFill>
                </a:rPr>
                <a:t>Fibroadenoma</a:t>
              </a:r>
              <a:endParaRPr lang="en-US" sz="1100" dirty="0"/>
            </a:p>
          </p:txBody>
        </p:sp>
        <p:sp>
          <p:nvSpPr>
            <p:cNvPr id="41" name="Shape 35">
              <a:extLst>
                <a:ext uri="{FF2B5EF4-FFF2-40B4-BE49-F238E27FC236}">
                  <a16:creationId xmlns:a16="http://schemas.microsoft.com/office/drawing/2014/main" id="{9A09EC98-29B1-2B46-C21E-D6F85C7F4E51}"/>
                </a:ext>
              </a:extLst>
            </p:cNvPr>
            <p:cNvSpPr/>
            <p:nvPr/>
          </p:nvSpPr>
          <p:spPr>
            <a:xfrm>
              <a:off x="2852928" y="4096512"/>
              <a:ext cx="1143000" cy="1143000"/>
            </a:xfrm>
            <a:prstGeom prst="ellipse">
              <a:avLst/>
            </a:prstGeom>
            <a:solidFill>
              <a:srgbClr val="F1F5F8">
                <a:alpha val="0"/>
              </a:srgbClr>
            </a:solidFill>
            <a:ln w="127000">
              <a:solidFill>
                <a:srgbClr val="D9E5E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Shape 36">
              <a:extLst>
                <a:ext uri="{FF2B5EF4-FFF2-40B4-BE49-F238E27FC236}">
                  <a16:creationId xmlns:a16="http://schemas.microsoft.com/office/drawing/2014/main" id="{16EFDC7A-21DA-8737-5FDA-B2C7E3993F73}"/>
                </a:ext>
              </a:extLst>
            </p:cNvPr>
            <p:cNvSpPr/>
            <p:nvPr/>
          </p:nvSpPr>
          <p:spPr>
            <a:xfrm>
              <a:off x="2898648" y="4142232"/>
              <a:ext cx="1051560" cy="1051560"/>
            </a:xfrm>
            <a:prstGeom prst="arc">
              <a:avLst/>
            </a:prstGeom>
            <a:solidFill>
              <a:srgbClr val="A78BFA">
                <a:alpha val="0"/>
              </a:srgbClr>
            </a:solidFill>
            <a:ln w="127000">
              <a:solidFill>
                <a:srgbClr val="A78BFA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 37">
              <a:extLst>
                <a:ext uri="{FF2B5EF4-FFF2-40B4-BE49-F238E27FC236}">
                  <a16:creationId xmlns:a16="http://schemas.microsoft.com/office/drawing/2014/main" id="{E7D6370E-C69D-EC0F-226B-65EB1B370827}"/>
                </a:ext>
              </a:extLst>
            </p:cNvPr>
            <p:cNvSpPr/>
            <p:nvPr/>
          </p:nvSpPr>
          <p:spPr>
            <a:xfrm>
              <a:off x="2962656" y="4434840"/>
              <a:ext cx="923544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2000" b="1" dirty="0">
                  <a:solidFill>
                    <a:srgbClr val="0B2447"/>
                  </a:solidFill>
                </a:rPr>
                <a:t>18%</a:t>
              </a:r>
              <a:endParaRPr lang="en-US" sz="2000" dirty="0"/>
            </a:p>
          </p:txBody>
        </p:sp>
        <p:sp>
          <p:nvSpPr>
            <p:cNvPr id="44" name="Text 38">
              <a:extLst>
                <a:ext uri="{FF2B5EF4-FFF2-40B4-BE49-F238E27FC236}">
                  <a16:creationId xmlns:a16="http://schemas.microsoft.com/office/drawing/2014/main" id="{F3BC109C-9A0B-AB3C-3023-A3EC71BF4773}"/>
                </a:ext>
              </a:extLst>
            </p:cNvPr>
            <p:cNvSpPr/>
            <p:nvPr/>
          </p:nvSpPr>
          <p:spPr>
            <a:xfrm>
              <a:off x="2624328" y="5394960"/>
              <a:ext cx="1600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100" b="1" dirty="0">
                  <a:solidFill>
                    <a:srgbClr val="24364B"/>
                  </a:solidFill>
                </a:rPr>
                <a:t>Fibrocystic pathology</a:t>
              </a:r>
              <a:endParaRPr lang="en-US" sz="1100" dirty="0"/>
            </a:p>
          </p:txBody>
        </p:sp>
        <p:sp>
          <p:nvSpPr>
            <p:cNvPr id="45" name="Shape 39">
              <a:extLst>
                <a:ext uri="{FF2B5EF4-FFF2-40B4-BE49-F238E27FC236}">
                  <a16:creationId xmlns:a16="http://schemas.microsoft.com/office/drawing/2014/main" id="{265EFC70-1EEB-AC6E-5BB6-92EC03C8EA78}"/>
                </a:ext>
              </a:extLst>
            </p:cNvPr>
            <p:cNvSpPr/>
            <p:nvPr/>
          </p:nvSpPr>
          <p:spPr>
            <a:xfrm>
              <a:off x="4663440" y="4187952"/>
              <a:ext cx="1143000" cy="841248"/>
            </a:xfrm>
            <a:prstGeom prst="roundRect">
              <a:avLst>
                <a:gd name="adj" fmla="val 7609"/>
              </a:avLst>
            </a:prstGeom>
            <a:solidFill>
              <a:srgbClr val="FFF4E6"/>
            </a:solidFill>
            <a:ln w="12700">
              <a:solidFill>
                <a:srgbClr val="F7C67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 40">
              <a:extLst>
                <a:ext uri="{FF2B5EF4-FFF2-40B4-BE49-F238E27FC236}">
                  <a16:creationId xmlns:a16="http://schemas.microsoft.com/office/drawing/2014/main" id="{578D34D8-8F99-C60A-BDB0-9F40149A9634}"/>
                </a:ext>
              </a:extLst>
            </p:cNvPr>
            <p:cNvSpPr/>
            <p:nvPr/>
          </p:nvSpPr>
          <p:spPr>
            <a:xfrm>
              <a:off x="4754880" y="4361688"/>
              <a:ext cx="96012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F28C18"/>
                  </a:solidFill>
                </a:rPr>
                <a:t>Key diagnoses</a:t>
              </a:r>
              <a:endParaRPr lang="en-US" sz="1200" dirty="0"/>
            </a:p>
          </p:txBody>
        </p:sp>
        <p:sp>
          <p:nvSpPr>
            <p:cNvPr id="47" name="Text 41">
              <a:extLst>
                <a:ext uri="{FF2B5EF4-FFF2-40B4-BE49-F238E27FC236}">
                  <a16:creationId xmlns:a16="http://schemas.microsoft.com/office/drawing/2014/main" id="{BA86A15B-3825-1884-1B68-70F6E535EDA0}"/>
                </a:ext>
              </a:extLst>
            </p:cNvPr>
            <p:cNvSpPr/>
            <p:nvPr/>
          </p:nvSpPr>
          <p:spPr>
            <a:xfrm>
              <a:off x="4617720" y="5230368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dirty="0">
                  <a:solidFill>
                    <a:srgbClr val="617386"/>
                  </a:solidFill>
                </a:rPr>
                <a:t>reported in the study</a:t>
              </a:r>
              <a:endParaRPr lang="en-US" sz="900" dirty="0"/>
            </a:p>
          </p:txBody>
        </p:sp>
        <p:sp>
          <p:nvSpPr>
            <p:cNvPr id="48" name="Shape 42">
              <a:extLst>
                <a:ext uri="{FF2B5EF4-FFF2-40B4-BE49-F238E27FC236}">
                  <a16:creationId xmlns:a16="http://schemas.microsoft.com/office/drawing/2014/main" id="{8D39F6F9-DC3D-2128-96B4-3B6B321F7B30}"/>
                </a:ext>
              </a:extLst>
            </p:cNvPr>
            <p:cNvSpPr/>
            <p:nvPr/>
          </p:nvSpPr>
          <p:spPr>
            <a:xfrm>
              <a:off x="6382512" y="3401568"/>
              <a:ext cx="5257800" cy="2286000"/>
            </a:xfrm>
            <a:prstGeom prst="roundRect">
              <a:avLst>
                <a:gd name="adj" fmla="val 3200"/>
              </a:avLst>
            </a:prstGeom>
            <a:solidFill>
              <a:srgbClr val="0B2447"/>
            </a:solidFill>
            <a:ln w="12700">
              <a:solidFill>
                <a:srgbClr val="0B2447"/>
              </a:solidFill>
              <a:prstDash val="solid"/>
            </a:ln>
            <a:effectLst>
              <a:outerShdw blurRad="1524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 43">
              <a:extLst>
                <a:ext uri="{FF2B5EF4-FFF2-40B4-BE49-F238E27FC236}">
                  <a16:creationId xmlns:a16="http://schemas.microsoft.com/office/drawing/2014/main" id="{7139C8DA-20A1-DF6D-1B87-1232567DFAD1}"/>
                </a:ext>
              </a:extLst>
            </p:cNvPr>
            <p:cNvSpPr/>
            <p:nvPr/>
          </p:nvSpPr>
          <p:spPr>
            <a:xfrm>
              <a:off x="6656832" y="3657600"/>
              <a:ext cx="4297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</a:rPr>
                <a:t>Management was mainly conservative</a:t>
              </a:r>
              <a:endParaRPr lang="en-US" sz="1600" dirty="0"/>
            </a:p>
          </p:txBody>
        </p:sp>
        <p:sp>
          <p:nvSpPr>
            <p:cNvPr id="50" name="Shape 44">
              <a:extLst>
                <a:ext uri="{FF2B5EF4-FFF2-40B4-BE49-F238E27FC236}">
                  <a16:creationId xmlns:a16="http://schemas.microsoft.com/office/drawing/2014/main" id="{77C4EC53-45DC-F890-4B30-912270708AD6}"/>
                </a:ext>
              </a:extLst>
            </p:cNvPr>
            <p:cNvSpPr/>
            <p:nvPr/>
          </p:nvSpPr>
          <p:spPr>
            <a:xfrm>
              <a:off x="7022592" y="4498848"/>
              <a:ext cx="3529584" cy="1"/>
            </a:xfrm>
            <a:prstGeom prst="line">
              <a:avLst/>
            </a:prstGeom>
            <a:noFill/>
            <a:ln w="25400">
              <a:solidFill>
                <a:srgbClr val="7EA2B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Shape 45">
              <a:extLst>
                <a:ext uri="{FF2B5EF4-FFF2-40B4-BE49-F238E27FC236}">
                  <a16:creationId xmlns:a16="http://schemas.microsoft.com/office/drawing/2014/main" id="{047314EF-3182-773F-1E73-C4F07B74F141}"/>
                </a:ext>
              </a:extLst>
            </p:cNvPr>
            <p:cNvSpPr/>
            <p:nvPr/>
          </p:nvSpPr>
          <p:spPr>
            <a:xfrm>
              <a:off x="6931152" y="4297680"/>
              <a:ext cx="402336" cy="402336"/>
            </a:xfrm>
            <a:prstGeom prst="ellipse">
              <a:avLst/>
            </a:prstGeom>
            <a:solidFill>
              <a:srgbClr val="35C7BE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 46">
              <a:extLst>
                <a:ext uri="{FF2B5EF4-FFF2-40B4-BE49-F238E27FC236}">
                  <a16:creationId xmlns:a16="http://schemas.microsoft.com/office/drawing/2014/main" id="{402E729E-C9E4-84EE-B62A-E3D713E6F67E}"/>
                </a:ext>
              </a:extLst>
            </p:cNvPr>
            <p:cNvSpPr/>
            <p:nvPr/>
          </p:nvSpPr>
          <p:spPr>
            <a:xfrm>
              <a:off x="6958584" y="4389120"/>
              <a:ext cx="347472" cy="1188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b="1" dirty="0">
                  <a:solidFill>
                    <a:srgbClr val="0B2447"/>
                  </a:solidFill>
                </a:rPr>
                <a:t>1</a:t>
              </a:r>
              <a:endParaRPr lang="en-US" sz="900" dirty="0"/>
            </a:p>
          </p:txBody>
        </p:sp>
        <p:sp>
          <p:nvSpPr>
            <p:cNvPr id="53" name="Text 47">
              <a:extLst>
                <a:ext uri="{FF2B5EF4-FFF2-40B4-BE49-F238E27FC236}">
                  <a16:creationId xmlns:a16="http://schemas.microsoft.com/office/drawing/2014/main" id="{59AB23F4-EAD3-3A04-B90F-E9002B476DC6}"/>
                </a:ext>
              </a:extLst>
            </p:cNvPr>
            <p:cNvSpPr/>
            <p:nvPr/>
          </p:nvSpPr>
          <p:spPr>
            <a:xfrm>
              <a:off x="6675120" y="4846320"/>
              <a:ext cx="9144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</a:rPr>
                <a:t>Clinical review</a:t>
              </a:r>
              <a:endParaRPr lang="en-US" sz="1100" dirty="0"/>
            </a:p>
          </p:txBody>
        </p:sp>
        <p:sp>
          <p:nvSpPr>
            <p:cNvPr id="54" name="Text 48">
              <a:extLst>
                <a:ext uri="{FF2B5EF4-FFF2-40B4-BE49-F238E27FC236}">
                  <a16:creationId xmlns:a16="http://schemas.microsoft.com/office/drawing/2014/main" id="{18428B83-7AC5-F400-9900-B61FD3DB9518}"/>
                </a:ext>
              </a:extLst>
            </p:cNvPr>
            <p:cNvSpPr/>
            <p:nvPr/>
          </p:nvSpPr>
          <p:spPr>
            <a:xfrm>
              <a:off x="6583680" y="5102352"/>
              <a:ext cx="10972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dirty="0">
                  <a:solidFill>
                    <a:srgbClr val="C7D6E2"/>
                  </a:solidFill>
                </a:rPr>
                <a:t>assessment</a:t>
              </a:r>
              <a:endParaRPr lang="en-US" sz="900" dirty="0"/>
            </a:p>
          </p:txBody>
        </p:sp>
        <p:sp>
          <p:nvSpPr>
            <p:cNvPr id="55" name="Shape 49">
              <a:extLst>
                <a:ext uri="{FF2B5EF4-FFF2-40B4-BE49-F238E27FC236}">
                  <a16:creationId xmlns:a16="http://schemas.microsoft.com/office/drawing/2014/main" id="{994A4D6E-A507-8408-EFF5-BD363ECEA8D7}"/>
                </a:ext>
              </a:extLst>
            </p:cNvPr>
            <p:cNvSpPr/>
            <p:nvPr/>
          </p:nvSpPr>
          <p:spPr>
            <a:xfrm>
              <a:off x="8485632" y="4297680"/>
              <a:ext cx="402336" cy="402336"/>
            </a:xfrm>
            <a:prstGeom prst="ellipse">
              <a:avLst/>
            </a:prstGeom>
            <a:solidFill>
              <a:srgbClr val="45B6E5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Text 50">
              <a:extLst>
                <a:ext uri="{FF2B5EF4-FFF2-40B4-BE49-F238E27FC236}">
                  <a16:creationId xmlns:a16="http://schemas.microsoft.com/office/drawing/2014/main" id="{D0C8DA97-D963-B8A2-2A2D-2514B799D009}"/>
                </a:ext>
              </a:extLst>
            </p:cNvPr>
            <p:cNvSpPr/>
            <p:nvPr/>
          </p:nvSpPr>
          <p:spPr>
            <a:xfrm>
              <a:off x="8513064" y="4389120"/>
              <a:ext cx="347472" cy="1188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b="1" dirty="0">
                  <a:solidFill>
                    <a:srgbClr val="0B2447"/>
                  </a:solidFill>
                </a:rPr>
                <a:t>2</a:t>
              </a:r>
              <a:endParaRPr lang="en-US" sz="900" dirty="0"/>
            </a:p>
          </p:txBody>
        </p:sp>
        <p:sp>
          <p:nvSpPr>
            <p:cNvPr id="57" name="Text 51">
              <a:extLst>
                <a:ext uri="{FF2B5EF4-FFF2-40B4-BE49-F238E27FC236}">
                  <a16:creationId xmlns:a16="http://schemas.microsoft.com/office/drawing/2014/main" id="{A9CD7B0D-F26D-8FD0-9944-33547439110B}"/>
                </a:ext>
              </a:extLst>
            </p:cNvPr>
            <p:cNvSpPr/>
            <p:nvPr/>
          </p:nvSpPr>
          <p:spPr>
            <a:xfrm>
              <a:off x="8229600" y="4846320"/>
              <a:ext cx="9144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</a:rPr>
                <a:t>Imaging</a:t>
              </a:r>
              <a:endParaRPr lang="en-US" sz="1100" dirty="0"/>
            </a:p>
          </p:txBody>
        </p:sp>
        <p:sp>
          <p:nvSpPr>
            <p:cNvPr id="58" name="Text 52">
              <a:extLst>
                <a:ext uri="{FF2B5EF4-FFF2-40B4-BE49-F238E27FC236}">
                  <a16:creationId xmlns:a16="http://schemas.microsoft.com/office/drawing/2014/main" id="{2018747B-442F-5DA3-072A-9C14923691FC}"/>
                </a:ext>
              </a:extLst>
            </p:cNvPr>
            <p:cNvSpPr/>
            <p:nvPr/>
          </p:nvSpPr>
          <p:spPr>
            <a:xfrm>
              <a:off x="8138160" y="5102352"/>
              <a:ext cx="10972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dirty="0">
                  <a:solidFill>
                    <a:srgbClr val="C7D6E2"/>
                  </a:solidFill>
                </a:rPr>
                <a:t>surveillance</a:t>
              </a:r>
              <a:endParaRPr lang="en-US" sz="900" dirty="0"/>
            </a:p>
          </p:txBody>
        </p:sp>
        <p:sp>
          <p:nvSpPr>
            <p:cNvPr id="59" name="Shape 53">
              <a:extLst>
                <a:ext uri="{FF2B5EF4-FFF2-40B4-BE49-F238E27FC236}">
                  <a16:creationId xmlns:a16="http://schemas.microsoft.com/office/drawing/2014/main" id="{D2B0675C-96E5-3A63-3F3F-F485182559EA}"/>
                </a:ext>
              </a:extLst>
            </p:cNvPr>
            <p:cNvSpPr/>
            <p:nvPr/>
          </p:nvSpPr>
          <p:spPr>
            <a:xfrm>
              <a:off x="10040112" y="4297680"/>
              <a:ext cx="402336" cy="402336"/>
            </a:xfrm>
            <a:prstGeom prst="ellipse">
              <a:avLst/>
            </a:prstGeom>
            <a:solidFill>
              <a:srgbClr val="F28C18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Text 54">
              <a:extLst>
                <a:ext uri="{FF2B5EF4-FFF2-40B4-BE49-F238E27FC236}">
                  <a16:creationId xmlns:a16="http://schemas.microsoft.com/office/drawing/2014/main" id="{FC6C98A8-F6F5-A00D-ABD9-ADDACFA8B3E0}"/>
                </a:ext>
              </a:extLst>
            </p:cNvPr>
            <p:cNvSpPr/>
            <p:nvPr/>
          </p:nvSpPr>
          <p:spPr>
            <a:xfrm>
              <a:off x="10067544" y="4389120"/>
              <a:ext cx="347472" cy="1188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b="1" dirty="0">
                  <a:solidFill>
                    <a:srgbClr val="0B2447"/>
                  </a:solidFill>
                </a:rPr>
                <a:t>3</a:t>
              </a:r>
              <a:endParaRPr lang="en-US" sz="900" dirty="0"/>
            </a:p>
          </p:txBody>
        </p:sp>
        <p:sp>
          <p:nvSpPr>
            <p:cNvPr id="61" name="Text 55">
              <a:extLst>
                <a:ext uri="{FF2B5EF4-FFF2-40B4-BE49-F238E27FC236}">
                  <a16:creationId xmlns:a16="http://schemas.microsoft.com/office/drawing/2014/main" id="{E6A299B8-6A76-92FA-4FC1-927C33B53DC8}"/>
                </a:ext>
              </a:extLst>
            </p:cNvPr>
            <p:cNvSpPr/>
            <p:nvPr/>
          </p:nvSpPr>
          <p:spPr>
            <a:xfrm>
              <a:off x="9784080" y="4846320"/>
              <a:ext cx="9144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</a:rPr>
                <a:t>Surgery</a:t>
              </a:r>
              <a:endParaRPr lang="en-US" sz="1100" dirty="0"/>
            </a:p>
          </p:txBody>
        </p:sp>
        <p:sp>
          <p:nvSpPr>
            <p:cNvPr id="62" name="Text 56">
              <a:extLst>
                <a:ext uri="{FF2B5EF4-FFF2-40B4-BE49-F238E27FC236}">
                  <a16:creationId xmlns:a16="http://schemas.microsoft.com/office/drawing/2014/main" id="{A9533C3C-3D5D-5BFF-9CD5-72CE55CDEB34}"/>
                </a:ext>
              </a:extLst>
            </p:cNvPr>
            <p:cNvSpPr/>
            <p:nvPr/>
          </p:nvSpPr>
          <p:spPr>
            <a:xfrm>
              <a:off x="9692640" y="5102352"/>
              <a:ext cx="10972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 algn="ctr">
                <a:buNone/>
              </a:pPr>
              <a:r>
                <a:rPr lang="en-US" sz="900" dirty="0">
                  <a:solidFill>
                    <a:srgbClr val="C7D6E2"/>
                  </a:solidFill>
                </a:rPr>
                <a:t>29% of mass cases</a:t>
              </a:r>
              <a:endParaRPr lang="en-US" sz="900" dirty="0"/>
            </a:p>
          </p:txBody>
        </p:sp>
        <p:sp>
          <p:nvSpPr>
            <p:cNvPr id="63" name="Shape 57">
              <a:extLst>
                <a:ext uri="{FF2B5EF4-FFF2-40B4-BE49-F238E27FC236}">
                  <a16:creationId xmlns:a16="http://schemas.microsoft.com/office/drawing/2014/main" id="{56CA4853-A315-81AF-E82E-C63DCA0AF3F2}"/>
                </a:ext>
              </a:extLst>
            </p:cNvPr>
            <p:cNvSpPr/>
            <p:nvPr/>
          </p:nvSpPr>
          <p:spPr>
            <a:xfrm>
              <a:off x="548640" y="5925312"/>
              <a:ext cx="11091672" cy="475488"/>
            </a:xfrm>
            <a:prstGeom prst="roundRect">
              <a:avLst>
                <a:gd name="adj" fmla="val 11538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4" name="Text 58">
              <a:extLst>
                <a:ext uri="{FF2B5EF4-FFF2-40B4-BE49-F238E27FC236}">
                  <a16:creationId xmlns:a16="http://schemas.microsoft.com/office/drawing/2014/main" id="{79D97328-BE42-98F8-E4CA-B15870E7475A}"/>
                </a:ext>
              </a:extLst>
            </p:cNvPr>
            <p:cNvSpPr/>
            <p:nvPr/>
          </p:nvSpPr>
          <p:spPr>
            <a:xfrm>
              <a:off x="758952" y="6071616"/>
              <a:ext cx="1078992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000" b="1" dirty="0">
                  <a:solidFill>
                    <a:srgbClr val="168A69"/>
                  </a:solidFill>
                </a:rPr>
                <a:t>Clinical message</a:t>
              </a:r>
              <a:endParaRPr lang="en-US" sz="1000" dirty="0"/>
            </a:p>
          </p:txBody>
        </p:sp>
        <p:sp>
          <p:nvSpPr>
            <p:cNvPr id="65" name="Text 59">
              <a:extLst>
                <a:ext uri="{FF2B5EF4-FFF2-40B4-BE49-F238E27FC236}">
                  <a16:creationId xmlns:a16="http://schemas.microsoft.com/office/drawing/2014/main" id="{14D6D0BE-4B4C-7D32-D890-6B9B355457BD}"/>
                </a:ext>
              </a:extLst>
            </p:cNvPr>
            <p:cNvSpPr/>
            <p:nvPr/>
          </p:nvSpPr>
          <p:spPr>
            <a:xfrm>
              <a:off x="1920240" y="6035040"/>
              <a:ext cx="9125712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Aptos"/>
                </a:defRPr>
              </a:lvl9pPr>
            </a:lstStyle>
            <a:p>
              <a:pPr marL="0" indent="0">
                <a:buNone/>
              </a:pPr>
              <a:r>
                <a:rPr lang="en-US" sz="1230" b="1" dirty="0">
                  <a:solidFill>
                    <a:srgbClr val="24364B"/>
                  </a:solidFill>
                </a:rPr>
                <a:t>Most presentations were benign; pathways should prioritise proportionate assessment, reassurance and surveillance.</a:t>
              </a:r>
              <a:endParaRPr lang="en-US" sz="1230" dirty="0"/>
            </a:p>
          </p:txBody>
        </p:sp>
      </p:grpSp>
    </p:spTree>
    <p:extLst>
      <p:ext uri="{BB962C8B-B14F-4D97-AF65-F5344CB8AC3E}">
        <p14:creationId xmlns:p14="http://schemas.microsoft.com/office/powerpoint/2010/main" val="117937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3C234-7537-E929-70BD-7C3E7D62F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68B0-64E3-4E13-1C53-8B6DC0E00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9972261" cy="669235"/>
          </a:xfrm>
        </p:spPr>
        <p:txBody>
          <a:bodyPr/>
          <a:lstStyle/>
          <a:p>
            <a:r>
              <a:rPr lang="en-GB" sz="4000" dirty="0"/>
              <a:t>Breast lesions in Children - Background</a:t>
            </a:r>
          </a:p>
        </p:txBody>
      </p:sp>
      <p:pic>
        <p:nvPicPr>
          <p:cNvPr id="3" name="Picture 2" descr="A table of information about breast cancer">
            <a:extLst>
              <a:ext uri="{FF2B5EF4-FFF2-40B4-BE49-F238E27FC236}">
                <a16:creationId xmlns:a16="http://schemas.microsoft.com/office/drawing/2014/main" id="{324421E6-B61E-B4E1-991F-8B16EF9F4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57" y="669235"/>
            <a:ext cx="4909597" cy="58473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21F3F1-A654-649E-C699-42BBC9DDCF2A}"/>
              </a:ext>
            </a:extLst>
          </p:cNvPr>
          <p:cNvSpPr txBox="1"/>
          <p:nvPr/>
        </p:nvSpPr>
        <p:spPr>
          <a:xfrm>
            <a:off x="5964813" y="1045619"/>
            <a:ext cx="5898111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lvl="0" indent="-571500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Important consideration: pubertal status/age/gender/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syndromal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 and other symptoms/medication</a:t>
            </a:r>
          </a:p>
          <a:p>
            <a:pPr marL="571500" marR="0" lvl="0" indent="-57150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sym typeface="Helvetica Neue"/>
            </a:endParaRPr>
          </a:p>
          <a:p>
            <a:pPr marL="571500" marR="0" lvl="0" indent="-571500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The local guideline relevant to patients &lt; 16yrs</a:t>
            </a:r>
          </a:p>
          <a:p>
            <a:pPr marL="571500" marR="0" lvl="0" indent="-571500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sym typeface="Helvetica Neue"/>
            </a:endParaRPr>
          </a:p>
          <a:p>
            <a:pPr marL="571500" marR="0" lvl="0" indent="-571500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Recognition of the Urgent Cancer Referral pathways logistics</a:t>
            </a:r>
          </a:p>
          <a:p>
            <a:pPr marL="571500" marR="0" lvl="0" indent="-571500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sym typeface="Helvetica Neue"/>
            </a:endParaRPr>
          </a:p>
          <a:p>
            <a:pPr marL="571500" marR="0" lvl="0" indent="-571500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 panose="020B0604020202020204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2305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7BE4-1E02-67FE-03C8-440A596AF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95AF-62EA-06D7-D6EA-C652878E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9972261" cy="669235"/>
          </a:xfrm>
        </p:spPr>
        <p:txBody>
          <a:bodyPr/>
          <a:lstStyle/>
          <a:p>
            <a:r>
              <a:rPr lang="en-GB" sz="4000" dirty="0"/>
              <a:t>Breast lesions in Children -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BA577E-B4C6-3EC3-E0CD-58E7574DCE37}"/>
              </a:ext>
            </a:extLst>
          </p:cNvPr>
          <p:cNvSpPr txBox="1"/>
          <p:nvPr/>
        </p:nvSpPr>
        <p:spPr>
          <a:xfrm>
            <a:off x="1403442" y="2192539"/>
            <a:ext cx="8495931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2000" b="0" u="none" strike="noStrike" cap="none" spc="0" normalizeH="0" baseline="0" dirty="0">
              <a:ln>
                <a:noFill/>
              </a:ln>
              <a:solidFill>
                <a:srgbClr val="5E5E5E"/>
              </a:solidFill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sz="2000" dirty="0">
              <a:solidFill>
                <a:srgbClr val="5E5E5E"/>
              </a:solidFill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2000" b="0" u="none" strike="noStrike" cap="none" spc="0" normalizeH="0" baseline="0" dirty="0">
              <a:ln>
                <a:noFill/>
              </a:ln>
              <a:solidFill>
                <a:srgbClr val="5E5E5E"/>
              </a:solidFill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sz="2000" dirty="0">
              <a:solidFill>
                <a:srgbClr val="5E5E5E"/>
              </a:solidFill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2000" b="0" u="none" strike="noStrike" cap="none" spc="0" normalizeH="0" baseline="0" dirty="0">
              <a:ln>
                <a:noFill/>
              </a:ln>
              <a:solidFill>
                <a:srgbClr val="5E5E5E"/>
              </a:solidFill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2000" b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Helvetica Neue"/>
              </a:rPr>
              <a:t>Association of Breast Surgery (UK) developed guidelines to address such issues</a:t>
            </a:r>
          </a:p>
          <a:p>
            <a:pPr marR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2000" dirty="0"/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2000" b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Helvetica Neue"/>
              </a:rPr>
              <a:t>We have incorporated elements of this guideline into our regional guideline.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2B7CA2E1-DE18-353F-ED58-BA7BF739A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247" y="835250"/>
            <a:ext cx="5144166" cy="294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50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83A5C-3465-FAD4-D268-4E4720350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527F0A0-E711-55F7-26B1-CABD7B3B9336}"/>
              </a:ext>
            </a:extLst>
          </p:cNvPr>
          <p:cNvSpPr/>
          <p:nvPr/>
        </p:nvSpPr>
        <p:spPr>
          <a:xfrm>
            <a:off x="823885" y="1501541"/>
            <a:ext cx="4527761" cy="3099335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99C51-204B-1271-C227-214BA2B9B6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4656" y="1775722"/>
            <a:ext cx="2628900" cy="2547937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Breast lesions in Children – Outline of Guidance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AB3A2B-DF85-7263-43ED-CC9FE0698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161" y="898"/>
            <a:ext cx="5221888" cy="68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83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3F29-40A2-13C9-733B-BD4115F8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4DAFA-0067-D656-FFAE-2CB348763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28" y="-67432"/>
            <a:ext cx="10903343" cy="1173345"/>
          </a:xfrm>
        </p:spPr>
        <p:txBody>
          <a:bodyPr/>
          <a:lstStyle/>
          <a:p>
            <a:r>
              <a:rPr lang="en-GB" sz="3200" dirty="0"/>
              <a:t>Breast lesions in Children – Imaging recommendations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BD820-4C8F-73EF-DD24-26C12F6A9F70}"/>
              </a:ext>
            </a:extLst>
          </p:cNvPr>
          <p:cNvSpPr txBox="1"/>
          <p:nvPr/>
        </p:nvSpPr>
        <p:spPr>
          <a:xfrm>
            <a:off x="385529" y="1001805"/>
            <a:ext cx="10434871" cy="41036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Dedicated specialist breast imaging not required for early assessment</a:t>
            </a: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Non-urgent USS is advised (4-6 weeks)</a:t>
            </a: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2000" b="0" i="0" u="none" strike="noStrike" cap="none" spc="0" normalizeH="0" baseline="0" dirty="0">
              <a:ln>
                <a:noFill/>
              </a:ln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Recommendation to add the following to the imaging request form:</a:t>
            </a:r>
          </a:p>
          <a:p>
            <a:pPr marR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	‘</a:t>
            </a:r>
            <a:r>
              <a:rPr kumimoji="0" lang="en-US" sz="2000" b="0" i="1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As per BSOL pathway - please DO NOT process as per symptomatic 	breast lump pathway as this is not appropriate in children’….</a:t>
            </a:r>
          </a:p>
          <a:p>
            <a:pPr marR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Provide as much clinical information as you can</a:t>
            </a: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Indicate the need to define if the lesion is ‘Solid’ or ‘Cystic’ in nature and determine and accurate size of the lesion</a:t>
            </a:r>
          </a:p>
          <a:p>
            <a:pPr marR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368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BEF5A-42B7-D21C-D704-1F7C89A04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5BD3-52A6-1C25-8738-6221E07B5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27" y="-314320"/>
            <a:ext cx="10903343" cy="1173345"/>
          </a:xfrm>
        </p:spPr>
        <p:txBody>
          <a:bodyPr/>
          <a:lstStyle/>
          <a:p>
            <a:r>
              <a:rPr lang="en-GB" sz="3200" dirty="0"/>
              <a:t>Key messages for primary care: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A1F4E-F86B-6AF9-7DF7-E91805CC9FCE}"/>
              </a:ext>
            </a:extLst>
          </p:cNvPr>
          <p:cNvSpPr txBox="1">
            <a:spLocks/>
          </p:cNvSpPr>
          <p:nvPr/>
        </p:nvSpPr>
        <p:spPr>
          <a:xfrm>
            <a:off x="1029275" y="1086699"/>
            <a:ext cx="10133446" cy="468460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8255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A1D4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1219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514350" marR="0" lvl="0" indent="-51435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This pathway is designed for PRIMARY CARE, please follow the flow chart.</a:t>
            </a:r>
          </a:p>
          <a:p>
            <a:pPr marL="514350" marR="0" lvl="0" indent="-51435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800" kern="0" dirty="0"/>
          </a:p>
          <a:p>
            <a:pPr marL="514350" marR="0" lvl="0" indent="-51435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Paediatric breast lump referrals should be accepted by your local General Paediatrics for clinical review</a:t>
            </a:r>
          </a:p>
          <a:p>
            <a:pPr marL="514350" marR="0" lvl="0" indent="-51435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800" kern="0" dirty="0"/>
          </a:p>
          <a:p>
            <a:pPr marL="514350" marR="0" lvl="0" indent="-51435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Suspected malignancy concerns from PRIMARY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If a GP has an 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exceptional 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concern regarding malignancy, they should seek 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Advice and Guidance (A&amp;G) from the adult breast service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rather than submitting a 2- week-wait (urgent suspected cancer) referral.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There is agreement across the system that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2-week-wait breast referrals for patients aged under 16 years will no longer be accepted from 1 November 2026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by adult breast services at UHB (following a three month implementation period commencing 1 August 2026).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4. When wanting further advice for a paediatric breast lump please refer to the flow chart and if needed refer to your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local general paediatrician on ERS or Advice and Guidance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3590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35203-BEA7-4736-EE50-BE62852DB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67C5-6A78-F852-1D90-F086F5FE9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26" y="-14931"/>
            <a:ext cx="10903343" cy="1173345"/>
          </a:xfrm>
        </p:spPr>
        <p:txBody>
          <a:bodyPr/>
          <a:lstStyle/>
          <a:p>
            <a:r>
              <a:rPr lang="en-GB" sz="3200" dirty="0"/>
              <a:t>Key messages for primary care: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8ED81-85AD-AAAD-799F-4A1ABC06DE9C}"/>
              </a:ext>
            </a:extLst>
          </p:cNvPr>
          <p:cNvSpPr txBox="1">
            <a:spLocks/>
          </p:cNvSpPr>
          <p:nvPr/>
        </p:nvSpPr>
        <p:spPr>
          <a:xfrm>
            <a:off x="1029275" y="1158414"/>
            <a:ext cx="10133446" cy="72354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A1D4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1219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/>
              <a:t>5.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vast majority of paediatric breast lumps are benign and do not require urgent cancer assessment via phone or via 2WW urgent suspected cancer pathway. 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kern="0" dirty="0"/>
          </a:p>
          <a:p>
            <a:r>
              <a:rPr lang="en-GB" sz="1800" dirty="0"/>
              <a:t>6. You will no longer be asked by your local </a:t>
            </a:r>
            <a:r>
              <a:rPr lang="en-GB" sz="1800" b="1" dirty="0"/>
              <a:t>General Paediatric service to refer to adult breast cancer services as a 2-week-wait </a:t>
            </a:r>
            <a:r>
              <a:rPr lang="en-GB" sz="1800" dirty="0"/>
              <a:t>breast cancer referral as from 1</a:t>
            </a:r>
            <a:r>
              <a:rPr lang="en-GB" sz="1800" baseline="30000" dirty="0"/>
              <a:t>st</a:t>
            </a:r>
            <a:r>
              <a:rPr lang="en-GB" sz="1800" dirty="0"/>
              <a:t> November 2026 primary care cannot refer to adult breast cancer services.</a:t>
            </a:r>
          </a:p>
          <a:p>
            <a:endParaRPr lang="en-GB" sz="1800" dirty="0"/>
          </a:p>
          <a:p>
            <a:r>
              <a:rPr lang="en-GB" sz="1800" dirty="0"/>
              <a:t>7. General Paediatricians will have an escalation route themselves to refer to UHB adult breast services if needed. 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8431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859C-ED83-2BF1-0ADD-CEB4E0BB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3409E-B585-E174-ED1E-A0B98398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26" y="-14931"/>
            <a:ext cx="10903343" cy="1173345"/>
          </a:xfrm>
        </p:spPr>
        <p:txBody>
          <a:bodyPr/>
          <a:lstStyle/>
          <a:p>
            <a:r>
              <a:rPr lang="en-GB" sz="3200" dirty="0"/>
              <a:t>CYP Community Asthma service: Why?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4B65F-87A9-92F5-B334-88DC14396379}"/>
              </a:ext>
            </a:extLst>
          </p:cNvPr>
          <p:cNvSpPr txBox="1">
            <a:spLocks/>
          </p:cNvSpPr>
          <p:nvPr/>
        </p:nvSpPr>
        <p:spPr>
          <a:xfrm>
            <a:off x="1029275" y="1158414"/>
            <a:ext cx="10133446" cy="72354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A1D4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1219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EF8F37-DC42-E97A-E7B8-8839C5B99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74" y="1308160"/>
            <a:ext cx="4823257" cy="384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27E6F-ACF7-FE1A-0F0E-039917203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819" y="1308160"/>
            <a:ext cx="4756989" cy="38801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A583A4-D049-54AB-04A6-6AB2427E5434}"/>
              </a:ext>
            </a:extLst>
          </p:cNvPr>
          <p:cNvSpPr txBox="1"/>
          <p:nvPr/>
        </p:nvSpPr>
        <p:spPr>
          <a:xfrm>
            <a:off x="1545336" y="868680"/>
            <a:ext cx="346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Air Pollution Vulnerability Indicator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2B5036-AA28-6A71-2AD7-6BACE5EE4926}"/>
              </a:ext>
            </a:extLst>
          </p:cNvPr>
          <p:cNvSpPr txBox="1"/>
          <p:nvPr/>
        </p:nvSpPr>
        <p:spPr>
          <a:xfrm>
            <a:off x="6925525" y="836414"/>
            <a:ext cx="346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Core20 IMD</a:t>
            </a:r>
          </a:p>
        </p:txBody>
      </p:sp>
    </p:spTree>
    <p:extLst>
      <p:ext uri="{BB962C8B-B14F-4D97-AF65-F5344CB8AC3E}">
        <p14:creationId xmlns:p14="http://schemas.microsoft.com/office/powerpoint/2010/main" val="677783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D87AA-34DC-6028-ABD6-C74F55938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637D7-A6FC-3E5B-4FEB-60236CA5A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26" y="-14931"/>
            <a:ext cx="10903343" cy="1173345"/>
          </a:xfrm>
        </p:spPr>
        <p:txBody>
          <a:bodyPr/>
          <a:lstStyle/>
          <a:p>
            <a:r>
              <a:rPr lang="en-GB" sz="3200" dirty="0"/>
              <a:t>CYP Community Asthma service: Why?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CB2E2-3C61-D18C-6C02-FE904366F430}"/>
              </a:ext>
            </a:extLst>
          </p:cNvPr>
          <p:cNvSpPr txBox="1">
            <a:spLocks/>
          </p:cNvSpPr>
          <p:nvPr/>
        </p:nvSpPr>
        <p:spPr>
          <a:xfrm>
            <a:off x="1029275" y="1158414"/>
            <a:ext cx="10133446" cy="72354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A1D42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1219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A1D4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A1D42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304C7A3-F74F-7DC0-53A6-10C6DCFB549B}"/>
              </a:ext>
            </a:extLst>
          </p:cNvPr>
          <p:cNvSpPr/>
          <p:nvPr/>
        </p:nvSpPr>
        <p:spPr>
          <a:xfrm>
            <a:off x="455997" y="932688"/>
            <a:ext cx="5029200" cy="4480560"/>
          </a:xfrm>
          <a:prstGeom prst="roundRect">
            <a:avLst>
              <a:gd name="adj" fmla="val 1837"/>
            </a:avLst>
          </a:prstGeom>
          <a:solidFill>
            <a:srgbClr val="0E4A48"/>
          </a:solidFill>
          <a:ln/>
          <a:effectLst>
            <a:outerShdw blurRad="114300" dist="38100" dir="5400000" algn="bl" rotWithShape="0">
              <a:srgbClr val="0E2B2A">
                <a:alpha val="16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Image 0" descr="icons/home_white.png">
            <a:extLst>
              <a:ext uri="{FF2B5EF4-FFF2-40B4-BE49-F238E27FC236}">
                <a16:creationId xmlns:a16="http://schemas.microsoft.com/office/drawing/2014/main" id="{FEBD7056-5AE4-70B5-F486-B5A09BB93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05" y="1207008"/>
            <a:ext cx="457200" cy="457200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F9155A87-E88F-A2A6-9D6C-15E53AC5A4B6}"/>
              </a:ext>
            </a:extLst>
          </p:cNvPr>
          <p:cNvSpPr/>
          <p:nvPr/>
        </p:nvSpPr>
        <p:spPr>
          <a:xfrm>
            <a:off x="748605" y="1773936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The case for community delivery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8C7EF52B-5A3F-3A87-9AF1-17BB7DE96F03}"/>
              </a:ext>
            </a:extLst>
          </p:cNvPr>
          <p:cNvSpPr/>
          <p:nvPr/>
        </p:nvSpPr>
        <p:spPr>
          <a:xfrm>
            <a:off x="748605" y="2258568"/>
            <a:ext cx="4480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marR="0" lvl="0" indent="-1778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E9F3F1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Asthma is the commonest chronic respiratory disease in children and young people (CYP).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77800" marR="0" lvl="0" indent="-1778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E9F3F1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The 2024 BTS/NICE/SIGN guideline recommends objective testing — FeNO and spirometry — to diagnose asthma in those aged over 5.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77800" marR="0" lvl="0" indent="-1778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E9F3F1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NHS Community Diagnostic Centres (CDCs) can deliver this testing closer to home, consistent with the NHS 10 Year Plan.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77800" marR="0" lvl="0" indent="-1778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E9F3F1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We report 12-month outcomes of CYP referred from primary care and seen within two weeks.</a:t>
            </a: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3D24C5E3-B60F-B8C0-462C-7D67C724DF76}"/>
              </a:ext>
            </a:extLst>
          </p:cNvPr>
          <p:cNvSpPr/>
          <p:nvPr/>
        </p:nvSpPr>
        <p:spPr>
          <a:xfrm>
            <a:off x="5786949" y="932688"/>
            <a:ext cx="576072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  <a:effectLst>
            <a:outerShdw blurRad="114300" dist="38100" dir="5400000" algn="bl" rotWithShape="0">
              <a:srgbClr val="0E2B2A">
                <a:alpha val="16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3C1E3298-61A7-7604-2C50-B051DFE7EF83}"/>
              </a:ext>
            </a:extLst>
          </p:cNvPr>
          <p:cNvSpPr/>
          <p:nvPr/>
        </p:nvSpPr>
        <p:spPr>
          <a:xfrm>
            <a:off x="5978973" y="1115568"/>
            <a:ext cx="438912" cy="438912"/>
          </a:xfrm>
          <a:prstGeom prst="ellipse">
            <a:avLst/>
          </a:prstGeom>
          <a:solidFill>
            <a:srgbClr val="F2F7F6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5" name="Image 1" descr="icons/target.png">
            <a:extLst>
              <a:ext uri="{FF2B5EF4-FFF2-40B4-BE49-F238E27FC236}">
                <a16:creationId xmlns:a16="http://schemas.microsoft.com/office/drawing/2014/main" id="{6EF29B75-D576-7535-0940-5EE6FFD95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269" y="1197864"/>
            <a:ext cx="274320" cy="274320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2CE1DF03-6F88-5D32-A40C-D2E04BFE30A1}"/>
              </a:ext>
            </a:extLst>
          </p:cNvPr>
          <p:cNvSpPr/>
          <p:nvPr/>
        </p:nvSpPr>
        <p:spPr>
          <a:xfrm>
            <a:off x="6564189" y="1024128"/>
            <a:ext cx="640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138A8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F59270CD-C940-9D8A-E355-851A5244A1F1}"/>
              </a:ext>
            </a:extLst>
          </p:cNvPr>
          <p:cNvSpPr/>
          <p:nvPr/>
        </p:nvSpPr>
        <p:spPr>
          <a:xfrm>
            <a:off x="7204269" y="987552"/>
            <a:ext cx="4206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33414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Characterise the demographic and clinical profile of attending CYP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03B1A138-2AC6-C255-E406-D68FD63B790B}"/>
              </a:ext>
            </a:extLst>
          </p:cNvPr>
          <p:cNvSpPr/>
          <p:nvPr/>
        </p:nvSpPr>
        <p:spPr>
          <a:xfrm>
            <a:off x="5786949" y="1828800"/>
            <a:ext cx="576072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  <a:effectLst>
            <a:outerShdw blurRad="114300" dist="38100" dir="5400000" algn="bl" rotWithShape="0">
              <a:srgbClr val="0E2B2A">
                <a:alpha val="16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AAB8C3C2-1261-EBAE-7AED-80297A99DFCA}"/>
              </a:ext>
            </a:extLst>
          </p:cNvPr>
          <p:cNvSpPr/>
          <p:nvPr/>
        </p:nvSpPr>
        <p:spPr>
          <a:xfrm>
            <a:off x="5978973" y="2011680"/>
            <a:ext cx="438912" cy="438912"/>
          </a:xfrm>
          <a:prstGeom prst="ellipse">
            <a:avLst/>
          </a:prstGeom>
          <a:solidFill>
            <a:srgbClr val="F2F7F6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0" name="Image 2" descr="icons/clip.png">
            <a:extLst>
              <a:ext uri="{FF2B5EF4-FFF2-40B4-BE49-F238E27FC236}">
                <a16:creationId xmlns:a16="http://schemas.microsoft.com/office/drawing/2014/main" id="{0713F8A6-502F-D198-B323-E4C2B333C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269" y="2093976"/>
            <a:ext cx="274320" cy="274320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8A72E42E-E016-3F1E-A620-B7D9614794AF}"/>
              </a:ext>
            </a:extLst>
          </p:cNvPr>
          <p:cNvSpPr/>
          <p:nvPr/>
        </p:nvSpPr>
        <p:spPr>
          <a:xfrm>
            <a:off x="6564189" y="1920240"/>
            <a:ext cx="640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DB5A48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163AD1DA-7C96-A125-D5DC-13293ADFA2EA}"/>
              </a:ext>
            </a:extLst>
          </p:cNvPr>
          <p:cNvSpPr/>
          <p:nvPr/>
        </p:nvSpPr>
        <p:spPr>
          <a:xfrm>
            <a:off x="7204269" y="1883664"/>
            <a:ext cx="4206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33414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Assess asthma control using symptom scores and objective testing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7B14763C-4D41-AF31-708E-833E4862AD8F}"/>
              </a:ext>
            </a:extLst>
          </p:cNvPr>
          <p:cNvSpPr/>
          <p:nvPr/>
        </p:nvSpPr>
        <p:spPr>
          <a:xfrm>
            <a:off x="5786949" y="2724912"/>
            <a:ext cx="576072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  <a:effectLst>
            <a:outerShdw blurRad="114300" dist="38100" dir="5400000" algn="bl" rotWithShape="0">
              <a:srgbClr val="0E2B2A">
                <a:alpha val="16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39D90440-5441-A1D3-FFE6-F0A5B6F2DFB2}"/>
              </a:ext>
            </a:extLst>
          </p:cNvPr>
          <p:cNvSpPr/>
          <p:nvPr/>
        </p:nvSpPr>
        <p:spPr>
          <a:xfrm>
            <a:off x="5978973" y="2907792"/>
            <a:ext cx="438912" cy="438912"/>
          </a:xfrm>
          <a:prstGeom prst="ellipse">
            <a:avLst/>
          </a:prstGeom>
          <a:solidFill>
            <a:srgbClr val="F2F7F6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5" name="Image 3" descr="icons/scale.png">
            <a:extLst>
              <a:ext uri="{FF2B5EF4-FFF2-40B4-BE49-F238E27FC236}">
                <a16:creationId xmlns:a16="http://schemas.microsoft.com/office/drawing/2014/main" id="{1BC29E64-D2B6-2B08-EAEF-04B96CB1F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1269" y="2990088"/>
            <a:ext cx="274320" cy="274320"/>
          </a:xfrm>
          <a:prstGeom prst="rect">
            <a:avLst/>
          </a:prstGeom>
        </p:spPr>
      </p:pic>
      <p:sp>
        <p:nvSpPr>
          <p:cNvPr id="26" name="Text 17">
            <a:extLst>
              <a:ext uri="{FF2B5EF4-FFF2-40B4-BE49-F238E27FC236}">
                <a16:creationId xmlns:a16="http://schemas.microsoft.com/office/drawing/2014/main" id="{858BAD27-5EC1-E046-AFA1-3F5F69B21B54}"/>
              </a:ext>
            </a:extLst>
          </p:cNvPr>
          <p:cNvSpPr/>
          <p:nvPr/>
        </p:nvSpPr>
        <p:spPr>
          <a:xfrm>
            <a:off x="6564189" y="2816352"/>
            <a:ext cx="640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138A8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A5238D3A-BF80-41A6-0166-8CAEB14BEF59}"/>
              </a:ext>
            </a:extLst>
          </p:cNvPr>
          <p:cNvSpPr/>
          <p:nvPr/>
        </p:nvSpPr>
        <p:spPr>
          <a:xfrm>
            <a:off x="7204269" y="2779776"/>
            <a:ext cx="4206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33414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Evaluate real-world adherence to the NICE diagnostic algorithm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" name="Shape 19">
            <a:extLst>
              <a:ext uri="{FF2B5EF4-FFF2-40B4-BE49-F238E27FC236}">
                <a16:creationId xmlns:a16="http://schemas.microsoft.com/office/drawing/2014/main" id="{E9A82A51-FEC2-89CA-671F-94DBA6982886}"/>
              </a:ext>
            </a:extLst>
          </p:cNvPr>
          <p:cNvSpPr/>
          <p:nvPr/>
        </p:nvSpPr>
        <p:spPr>
          <a:xfrm>
            <a:off x="5786949" y="3621024"/>
            <a:ext cx="576072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  <a:effectLst>
            <a:outerShdw blurRad="114300" dist="38100" dir="5400000" algn="bl" rotWithShape="0">
              <a:srgbClr val="0E2B2A">
                <a:alpha val="16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" name="Shape 20">
            <a:extLst>
              <a:ext uri="{FF2B5EF4-FFF2-40B4-BE49-F238E27FC236}">
                <a16:creationId xmlns:a16="http://schemas.microsoft.com/office/drawing/2014/main" id="{68B78426-B519-D0E8-555A-9610C1772074}"/>
              </a:ext>
            </a:extLst>
          </p:cNvPr>
          <p:cNvSpPr/>
          <p:nvPr/>
        </p:nvSpPr>
        <p:spPr>
          <a:xfrm>
            <a:off x="5978973" y="3803904"/>
            <a:ext cx="438912" cy="438912"/>
          </a:xfrm>
          <a:prstGeom prst="ellipse">
            <a:avLst/>
          </a:prstGeom>
          <a:solidFill>
            <a:srgbClr val="F2F7F6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0" name="Image 4" descr="icons/line.png">
            <a:extLst>
              <a:ext uri="{FF2B5EF4-FFF2-40B4-BE49-F238E27FC236}">
                <a16:creationId xmlns:a16="http://schemas.microsoft.com/office/drawing/2014/main" id="{18E4A1C2-F8D1-BE55-3884-831FACDC3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1269" y="3886200"/>
            <a:ext cx="274320" cy="274320"/>
          </a:xfrm>
          <a:prstGeom prst="rect">
            <a:avLst/>
          </a:prstGeom>
        </p:spPr>
      </p:pic>
      <p:sp>
        <p:nvSpPr>
          <p:cNvPr id="31" name="Text 21">
            <a:extLst>
              <a:ext uri="{FF2B5EF4-FFF2-40B4-BE49-F238E27FC236}">
                <a16:creationId xmlns:a16="http://schemas.microsoft.com/office/drawing/2014/main" id="{E8492816-997F-0BC9-CD23-57575E57CA23}"/>
              </a:ext>
            </a:extLst>
          </p:cNvPr>
          <p:cNvSpPr/>
          <p:nvPr/>
        </p:nvSpPr>
        <p:spPr>
          <a:xfrm>
            <a:off x="6564189" y="3712464"/>
            <a:ext cx="640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DB5A48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5CFD4F26-C240-BFEB-1FE2-D7AFFA61F85A}"/>
              </a:ext>
            </a:extLst>
          </p:cNvPr>
          <p:cNvSpPr/>
          <p:nvPr/>
        </p:nvSpPr>
        <p:spPr>
          <a:xfrm>
            <a:off x="7204269" y="3675888"/>
            <a:ext cx="4206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33414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Compare FeNO and spirometry by ICS adherence and symptom control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3" name="Shape 23">
            <a:extLst>
              <a:ext uri="{FF2B5EF4-FFF2-40B4-BE49-F238E27FC236}">
                <a16:creationId xmlns:a16="http://schemas.microsoft.com/office/drawing/2014/main" id="{A180E8DA-6606-CC09-4684-3911C5C3FF15}"/>
              </a:ext>
            </a:extLst>
          </p:cNvPr>
          <p:cNvSpPr/>
          <p:nvPr/>
        </p:nvSpPr>
        <p:spPr>
          <a:xfrm>
            <a:off x="5786949" y="4517136"/>
            <a:ext cx="576072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  <a:effectLst>
            <a:outerShdw blurRad="114300" dist="38100" dir="5400000" algn="bl" rotWithShape="0">
              <a:srgbClr val="0E2B2A">
                <a:alpha val="16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4" name="Shape 24">
            <a:extLst>
              <a:ext uri="{FF2B5EF4-FFF2-40B4-BE49-F238E27FC236}">
                <a16:creationId xmlns:a16="http://schemas.microsoft.com/office/drawing/2014/main" id="{84CECD07-851F-F2CF-5C57-A19850CC86F9}"/>
              </a:ext>
            </a:extLst>
          </p:cNvPr>
          <p:cNvSpPr/>
          <p:nvPr/>
        </p:nvSpPr>
        <p:spPr>
          <a:xfrm>
            <a:off x="5978973" y="4700016"/>
            <a:ext cx="438912" cy="438912"/>
          </a:xfrm>
          <a:prstGeom prst="ellipse">
            <a:avLst/>
          </a:prstGeom>
          <a:solidFill>
            <a:srgbClr val="F2F7F6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5" name="Image 5" descr="icons/hosp.png">
            <a:extLst>
              <a:ext uri="{FF2B5EF4-FFF2-40B4-BE49-F238E27FC236}">
                <a16:creationId xmlns:a16="http://schemas.microsoft.com/office/drawing/2014/main" id="{F20A52B1-01C1-88A9-072D-D442EF5EE9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1269" y="4782312"/>
            <a:ext cx="274320" cy="274320"/>
          </a:xfrm>
          <a:prstGeom prst="rect">
            <a:avLst/>
          </a:prstGeom>
        </p:spPr>
      </p:pic>
      <p:sp>
        <p:nvSpPr>
          <p:cNvPr id="36" name="Text 25">
            <a:extLst>
              <a:ext uri="{FF2B5EF4-FFF2-40B4-BE49-F238E27FC236}">
                <a16:creationId xmlns:a16="http://schemas.microsoft.com/office/drawing/2014/main" id="{D97B5C56-D827-3C8A-0E7E-3175BB4C1A4B}"/>
              </a:ext>
            </a:extLst>
          </p:cNvPr>
          <p:cNvSpPr/>
          <p:nvPr/>
        </p:nvSpPr>
        <p:spPr>
          <a:xfrm>
            <a:off x="6564189" y="4608576"/>
            <a:ext cx="640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138A8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" name="Text 26">
            <a:extLst>
              <a:ext uri="{FF2B5EF4-FFF2-40B4-BE49-F238E27FC236}">
                <a16:creationId xmlns:a16="http://schemas.microsoft.com/office/drawing/2014/main" id="{31E2FAEF-CF60-E26F-B709-BF320C77151C}"/>
              </a:ext>
            </a:extLst>
          </p:cNvPr>
          <p:cNvSpPr/>
          <p:nvPr/>
        </p:nvSpPr>
        <p:spPr>
          <a:xfrm>
            <a:off x="7204269" y="4572000"/>
            <a:ext cx="4206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33414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Determine the impact of clinic review on treatment and onward referrals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86595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D6D8C-745E-DF5E-DC0D-505A9B7D1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D864-7601-F0EA-215D-495A715D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326" y="-14931"/>
            <a:ext cx="10903343" cy="1173345"/>
          </a:xfrm>
        </p:spPr>
        <p:txBody>
          <a:bodyPr/>
          <a:lstStyle/>
          <a:p>
            <a:r>
              <a:rPr lang="en-GB" sz="3200" dirty="0"/>
              <a:t>CYP Community Asthma service: Why?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69C3E8-9CE1-2962-4E11-A1E0EC8AF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52" y="1043836"/>
            <a:ext cx="8937703" cy="44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60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ABBDF-AC52-C870-3085-20FA27A46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0767"/>
            <a:ext cx="10515600" cy="974026"/>
          </a:xfrm>
        </p:spPr>
        <p:txBody>
          <a:bodyPr/>
          <a:lstStyle/>
          <a:p>
            <a:r>
              <a:rPr lang="en-GB" sz="3600" dirty="0"/>
              <a:t>CYP Asthma Service: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E414C-DD78-BBC6-A7C9-BA015B8AA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488"/>
            <a:ext cx="10515600" cy="3935289"/>
          </a:xfrm>
        </p:spPr>
        <p:txBody>
          <a:bodyPr>
            <a:normAutofit/>
          </a:bodyPr>
          <a:lstStyle/>
          <a:p>
            <a:r>
              <a:rPr lang="en-GB" sz="2000" dirty="0"/>
              <a:t>Aged 4-16 years with a suspected diagnosis  of asthma</a:t>
            </a:r>
          </a:p>
          <a:p>
            <a:r>
              <a:rPr lang="en-GB" sz="2000" dirty="0"/>
              <a:t>Aged 4-16 with a confirmed diagnosis of asthma</a:t>
            </a:r>
          </a:p>
          <a:p>
            <a:r>
              <a:rPr lang="en-GB" sz="2000" dirty="0"/>
              <a:t>Any child or young person that have had a hospital admission for asthma within the last 4-6 weeks</a:t>
            </a:r>
          </a:p>
          <a:p>
            <a:r>
              <a:rPr lang="en-GB" sz="2000" dirty="0"/>
              <a:t>2 or more emergency medical encounters for asthma exacerbation (ED, GP or walk-in)</a:t>
            </a:r>
          </a:p>
          <a:p>
            <a:r>
              <a:rPr lang="en-GB" sz="2000" dirty="0"/>
              <a:t>2 or more courses or oral steroids within the last 12 months</a:t>
            </a:r>
          </a:p>
          <a:p>
            <a:r>
              <a:rPr lang="en-GB" sz="2000" dirty="0"/>
              <a:t>3 or more SABA inhalers within the last 12 months</a:t>
            </a:r>
          </a:p>
          <a:p>
            <a:r>
              <a:rPr lang="en-GB" sz="2000" dirty="0"/>
              <a:t>ICU or HDU admissions for asthma</a:t>
            </a:r>
          </a:p>
          <a:p>
            <a:r>
              <a:rPr lang="en-GB" sz="2000" dirty="0"/>
              <a:t>Any child or young person who any health care professional is concerned about the asthma control</a:t>
            </a:r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38634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087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47472"/>
            <a:ext cx="676656" cy="6766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237744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Blowing Away Inequality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325880" y="786384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BB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community asthma diagnostic hub for inner-city children &amp; young people  •  Birmingham  •  2025–26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10012680" y="384048"/>
            <a:ext cx="1691640" cy="603504"/>
          </a:xfrm>
          <a:prstGeom prst="roundRect">
            <a:avLst>
              <a:gd name="adj" fmla="val 15152"/>
            </a:avLst>
          </a:prstGeom>
          <a:solidFill>
            <a:srgbClr val="005EB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0012680" y="384048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219</a:t>
            </a:r>
            <a:endParaRPr lang="en-US" sz="2400" dirty="0"/>
          </a:p>
          <a:p>
            <a:pPr marL="0" indent="0" algn="ctr">
              <a:lnSpc>
                <a:spcPct val="85000"/>
              </a:lnSpc>
              <a:buNone/>
            </a:pPr>
            <a:r>
              <a:rPr lang="en-US" sz="1000" dirty="0">
                <a:solidFill>
                  <a:srgbClr val="BB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 seen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502920" y="151790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05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SERVICE DELIVERED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02920" y="1901952"/>
            <a:ext cx="2604440" cy="1481328"/>
          </a:xfrm>
          <a:prstGeom prst="roundRect">
            <a:avLst>
              <a:gd name="adj" fmla="val 5556"/>
            </a:avLst>
          </a:prstGeom>
          <a:solidFill>
            <a:srgbClr val="EEF3F9"/>
          </a:solidFill>
          <a:ln/>
          <a:effectLst>
            <a:outerShdw blurRad="88900" dist="38100" dir="5400000" algn="bl" rotWithShape="0">
              <a:srgbClr val="A9BED4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704088" y="21031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" y="221284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25880" y="2066544"/>
            <a:ext cx="1690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</a:t>
            </a:r>
            <a:endParaRPr lang="en-US" sz="4000" dirty="0"/>
          </a:p>
        </p:txBody>
      </p:sp>
      <p:sp>
        <p:nvSpPr>
          <p:cNvPr id="13" name="Text 9"/>
          <p:cNvSpPr/>
          <p:nvPr/>
        </p:nvSpPr>
        <p:spPr>
          <a:xfrm>
            <a:off x="722376" y="2688336"/>
            <a:ext cx="21838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 within 2 weeks</a:t>
            </a:r>
            <a:endParaRPr lang="en-US" sz="11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referral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22376" y="3127248"/>
            <a:ext cx="2183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00A4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community access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3363392" y="1901952"/>
            <a:ext cx="2604440" cy="1481328"/>
          </a:xfrm>
          <a:prstGeom prst="roundRect">
            <a:avLst>
              <a:gd name="adj" fmla="val 5556"/>
            </a:avLst>
          </a:prstGeom>
          <a:solidFill>
            <a:srgbClr val="EEF3F9"/>
          </a:solidFill>
          <a:ln/>
          <a:effectLst>
            <a:outerShdw blurRad="88900" dist="38100" dir="5400000" algn="bl" rotWithShape="0">
              <a:srgbClr val="A9BED4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Shape 12"/>
          <p:cNvSpPr/>
          <p:nvPr/>
        </p:nvSpPr>
        <p:spPr>
          <a:xfrm>
            <a:off x="3564560" y="21031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4288" y="2212848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186352" y="2066544"/>
            <a:ext cx="1690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81%</a:t>
            </a:r>
            <a:endParaRPr lang="en-US" sz="4000" dirty="0"/>
          </a:p>
        </p:txBody>
      </p:sp>
      <p:sp>
        <p:nvSpPr>
          <p:cNvPr id="19" name="Text 14"/>
          <p:cNvSpPr/>
          <p:nvPr/>
        </p:nvSpPr>
        <p:spPr>
          <a:xfrm>
            <a:off x="3582848" y="2688336"/>
            <a:ext cx="21838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a clear asthma</a:t>
            </a:r>
            <a:endParaRPr lang="en-US" sz="11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3582848" y="3127248"/>
            <a:ext cx="2183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00A4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177 of 219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6223864" y="1901952"/>
            <a:ext cx="2604440" cy="1481328"/>
          </a:xfrm>
          <a:prstGeom prst="roundRect">
            <a:avLst>
              <a:gd name="adj" fmla="val 5556"/>
            </a:avLst>
          </a:prstGeom>
          <a:solidFill>
            <a:srgbClr val="EEF3F9"/>
          </a:solidFill>
          <a:ln/>
          <a:effectLst>
            <a:outerShdw blurRad="88900" dist="38100" dir="5400000" algn="bl" rotWithShape="0">
              <a:srgbClr val="A9BED4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6425032" y="21031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760" y="2212848"/>
            <a:ext cx="329184" cy="32918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046824" y="2066544"/>
            <a:ext cx="1690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300" b="1" dirty="0">
                <a:solidFill>
                  <a:srgbClr val="00A4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</a:t>
            </a:r>
            <a:endParaRPr lang="en-US" sz="4000" dirty="0"/>
          </a:p>
        </p:txBody>
      </p:sp>
      <p:sp>
        <p:nvSpPr>
          <p:cNvPr id="25" name="Text 19"/>
          <p:cNvSpPr/>
          <p:nvPr/>
        </p:nvSpPr>
        <p:spPr>
          <a:xfrm>
            <a:off x="6443320" y="2688336"/>
            <a:ext cx="21838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child needed a</a:t>
            </a:r>
            <a:endParaRPr lang="en-US" sz="11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referral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6443320" y="3127248"/>
            <a:ext cx="2183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00A4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others managed locally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9084335" y="1901952"/>
            <a:ext cx="2604440" cy="1481328"/>
          </a:xfrm>
          <a:prstGeom prst="roundRect">
            <a:avLst>
              <a:gd name="adj" fmla="val 5556"/>
            </a:avLst>
          </a:prstGeom>
          <a:solidFill>
            <a:srgbClr val="EEF3F9"/>
          </a:solidFill>
          <a:ln/>
          <a:effectLst>
            <a:outerShdw blurRad="88900" dist="38100" dir="5400000" algn="bl" rotWithShape="0">
              <a:srgbClr val="A9BED4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2"/>
          <p:cNvSpPr/>
          <p:nvPr/>
        </p:nvSpPr>
        <p:spPr>
          <a:xfrm>
            <a:off x="9285503" y="21031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5231" y="2212848"/>
            <a:ext cx="329184" cy="329184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907295" y="2066544"/>
            <a:ext cx="1690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99%</a:t>
            </a:r>
            <a:endParaRPr lang="en-US" sz="4000" dirty="0"/>
          </a:p>
        </p:txBody>
      </p:sp>
      <p:sp>
        <p:nvSpPr>
          <p:cNvPr id="31" name="Text 24"/>
          <p:cNvSpPr/>
          <p:nvPr/>
        </p:nvSpPr>
        <p:spPr>
          <a:xfrm>
            <a:off x="9303791" y="2688336"/>
            <a:ext cx="21838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families rated the</a:t>
            </a:r>
            <a:endParaRPr lang="en-US" sz="11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11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excellent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9303791" y="3127248"/>
            <a:ext cx="2183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00A4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217 of 219</a:t>
            </a:r>
            <a:endParaRPr lang="en-US" sz="950" dirty="0"/>
          </a:p>
        </p:txBody>
      </p:sp>
      <p:sp>
        <p:nvSpPr>
          <p:cNvPr id="33" name="Shape 26"/>
          <p:cNvSpPr/>
          <p:nvPr/>
        </p:nvSpPr>
        <p:spPr>
          <a:xfrm>
            <a:off x="502920" y="3621024"/>
            <a:ext cx="5806440" cy="269748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2700">
            <a:solidFill>
              <a:srgbClr val="D8E3EF"/>
            </a:solidFill>
            <a:prstDash val="solid"/>
          </a:ln>
          <a:effectLst>
            <a:outerShdw blurRad="88900" dist="38100" dir="5400000" algn="bl" rotWithShape="0">
              <a:srgbClr val="A9BED4">
                <a:alpha val="2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" y="3840480"/>
            <a:ext cx="274320" cy="329184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115568" y="382219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saw — age profile</a:t>
            </a:r>
            <a:endParaRPr lang="en-US" sz="1500" dirty="0"/>
          </a:p>
        </p:txBody>
      </p:sp>
      <p:sp>
        <p:nvSpPr>
          <p:cNvPr id="36" name="Text 28"/>
          <p:cNvSpPr/>
          <p:nvPr/>
        </p:nvSpPr>
        <p:spPr>
          <a:xfrm>
            <a:off x="777240" y="418795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1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of the 219 children referred (aged 5–16 years)</a:t>
            </a:r>
            <a:endParaRPr lang="en-US" sz="1050" dirty="0"/>
          </a:p>
        </p:txBody>
      </p:sp>
      <p:sp>
        <p:nvSpPr>
          <p:cNvPr id="37" name="Shape 29"/>
          <p:cNvSpPr/>
          <p:nvPr/>
        </p:nvSpPr>
        <p:spPr>
          <a:xfrm>
            <a:off x="914400" y="5888736"/>
            <a:ext cx="2743200" cy="0"/>
          </a:xfrm>
          <a:prstGeom prst="line">
            <a:avLst/>
          </a:prstGeom>
          <a:noFill/>
          <a:ln w="12700">
            <a:solidFill>
              <a:srgbClr val="D2DE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30"/>
          <p:cNvSpPr/>
          <p:nvPr/>
        </p:nvSpPr>
        <p:spPr>
          <a:xfrm>
            <a:off x="1143000" y="4997196"/>
            <a:ext cx="1051560" cy="891540"/>
          </a:xfrm>
          <a:prstGeom prst="roundRect">
            <a:avLst>
              <a:gd name="adj" fmla="val 4103"/>
            </a:avLst>
          </a:prstGeom>
          <a:solidFill>
            <a:srgbClr val="005EB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Text 31"/>
          <p:cNvSpPr/>
          <p:nvPr/>
        </p:nvSpPr>
        <p:spPr>
          <a:xfrm>
            <a:off x="868680" y="461314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1900" dirty="0"/>
          </a:p>
        </p:txBody>
      </p:sp>
      <p:sp>
        <p:nvSpPr>
          <p:cNvPr id="40" name="Text 32"/>
          <p:cNvSpPr/>
          <p:nvPr/>
        </p:nvSpPr>
        <p:spPr>
          <a:xfrm>
            <a:off x="731520" y="596188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5–12 yrs</a:t>
            </a:r>
            <a:endParaRPr lang="en-US" sz="115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950" dirty="0">
                <a:solidFill>
                  <a:srgbClr val="5A71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~164 children</a:t>
            </a:r>
            <a:endParaRPr lang="en-US" sz="1150" dirty="0"/>
          </a:p>
        </p:txBody>
      </p:sp>
      <p:sp>
        <p:nvSpPr>
          <p:cNvPr id="41" name="Shape 33"/>
          <p:cNvSpPr/>
          <p:nvPr/>
        </p:nvSpPr>
        <p:spPr>
          <a:xfrm>
            <a:off x="2514600" y="5591556"/>
            <a:ext cx="1051560" cy="297180"/>
          </a:xfrm>
          <a:prstGeom prst="roundRect">
            <a:avLst>
              <a:gd name="adj" fmla="val 12308"/>
            </a:avLst>
          </a:prstGeom>
          <a:solidFill>
            <a:srgbClr val="00A49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2" name="Text 34"/>
          <p:cNvSpPr/>
          <p:nvPr/>
        </p:nvSpPr>
        <p:spPr>
          <a:xfrm>
            <a:off x="2240280" y="5207508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30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1900" dirty="0"/>
          </a:p>
        </p:txBody>
      </p:sp>
      <p:sp>
        <p:nvSpPr>
          <p:cNvPr id="43" name="Text 35"/>
          <p:cNvSpPr/>
          <p:nvPr/>
        </p:nvSpPr>
        <p:spPr>
          <a:xfrm>
            <a:off x="2103120" y="596188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13–16 yrs</a:t>
            </a:r>
            <a:endParaRPr lang="en-US" sz="115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950" dirty="0">
                <a:solidFill>
                  <a:srgbClr val="5A71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~55 children</a:t>
            </a:r>
            <a:endParaRPr lang="en-US" sz="1150" dirty="0"/>
          </a:p>
        </p:txBody>
      </p:sp>
      <p:sp>
        <p:nvSpPr>
          <p:cNvPr id="44" name="Shape 36"/>
          <p:cNvSpPr/>
          <p:nvPr/>
        </p:nvSpPr>
        <p:spPr>
          <a:xfrm>
            <a:off x="3931920" y="4535424"/>
            <a:ext cx="0" cy="1417320"/>
          </a:xfrm>
          <a:prstGeom prst="line">
            <a:avLst/>
          </a:prstGeom>
          <a:noFill/>
          <a:ln w="12700">
            <a:solidFill>
              <a:srgbClr val="E6EDF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37"/>
          <p:cNvSpPr/>
          <p:nvPr/>
        </p:nvSpPr>
        <p:spPr>
          <a:xfrm>
            <a:off x="4160520" y="4535424"/>
            <a:ext cx="2423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yrs</a:t>
            </a:r>
            <a:endParaRPr lang="en-US" sz="2000" dirty="0"/>
          </a:p>
        </p:txBody>
      </p:sp>
      <p:sp>
        <p:nvSpPr>
          <p:cNvPr id="46" name="Text 38"/>
          <p:cNvSpPr/>
          <p:nvPr/>
        </p:nvSpPr>
        <p:spPr>
          <a:xfrm>
            <a:off x="4160520" y="486460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1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age  (range 5–16)</a:t>
            </a:r>
            <a:endParaRPr lang="en-US" sz="1050" dirty="0"/>
          </a:p>
        </p:txBody>
      </p:sp>
      <p:sp>
        <p:nvSpPr>
          <p:cNvPr id="47" name="Text 39"/>
          <p:cNvSpPr/>
          <p:nvPr/>
        </p:nvSpPr>
        <p:spPr>
          <a:xfrm>
            <a:off x="4160520" y="528523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A4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58%</a:t>
            </a:r>
            <a:endParaRPr lang="en-US" sz="2000" dirty="0"/>
          </a:p>
        </p:txBody>
      </p:sp>
      <p:sp>
        <p:nvSpPr>
          <p:cNvPr id="48" name="Text 40"/>
          <p:cNvSpPr/>
          <p:nvPr/>
        </p:nvSpPr>
        <p:spPr>
          <a:xfrm>
            <a:off x="4160520" y="56144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1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boys  (42% girls)</a:t>
            </a:r>
            <a:endParaRPr lang="en-US" sz="1050" dirty="0"/>
          </a:p>
        </p:txBody>
      </p:sp>
      <p:sp>
        <p:nvSpPr>
          <p:cNvPr id="49" name="Shape 41"/>
          <p:cNvSpPr/>
          <p:nvPr/>
        </p:nvSpPr>
        <p:spPr>
          <a:xfrm>
            <a:off x="6583680" y="3621024"/>
            <a:ext cx="5102352" cy="1261872"/>
          </a:xfrm>
          <a:prstGeom prst="roundRect">
            <a:avLst>
              <a:gd name="adj" fmla="val 6522"/>
            </a:avLst>
          </a:prstGeom>
          <a:solidFill>
            <a:srgbClr val="003087"/>
          </a:solidFill>
          <a:ln/>
          <a:effectLst>
            <a:outerShdw blurRad="88900" dist="38100" dir="5400000" algn="bl" rotWithShape="0">
              <a:srgbClr val="A9BED4">
                <a:alpha val="2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0" name="Shape 42"/>
          <p:cNvSpPr/>
          <p:nvPr/>
        </p:nvSpPr>
        <p:spPr>
          <a:xfrm>
            <a:off x="6803136" y="3986784"/>
            <a:ext cx="530352" cy="530352"/>
          </a:xfrm>
          <a:prstGeom prst="ellipse">
            <a:avLst/>
          </a:prstGeom>
          <a:solidFill>
            <a:srgbClr val="005EB8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2008" y="4105656"/>
            <a:ext cx="292608" cy="292608"/>
          </a:xfrm>
          <a:prstGeom prst="rect">
            <a:avLst/>
          </a:prstGeom>
        </p:spPr>
      </p:pic>
      <p:sp>
        <p:nvSpPr>
          <p:cNvPr id="52" name="Text 43"/>
          <p:cNvSpPr/>
          <p:nvPr/>
        </p:nvSpPr>
        <p:spPr>
          <a:xfrm>
            <a:off x="7498080" y="3749040"/>
            <a:ext cx="4005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those who need it most</a:t>
            </a:r>
            <a:endParaRPr lang="en-US" sz="1350" dirty="0"/>
          </a:p>
        </p:txBody>
      </p:sp>
      <p:sp>
        <p:nvSpPr>
          <p:cNvPr id="53" name="Text 44"/>
          <p:cNvSpPr/>
          <p:nvPr/>
        </p:nvSpPr>
        <p:spPr>
          <a:xfrm>
            <a:off x="7498080" y="4078224"/>
            <a:ext cx="4005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41B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</a:t>
            </a:r>
            <a:r>
              <a:rPr lang="en-US" sz="1100" dirty="0">
                <a:solidFill>
                  <a:srgbClr val="DCE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from the most deprived neighbourhoods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41B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r>
              <a:rPr lang="en-US" sz="1100" dirty="0">
                <a:solidFill>
                  <a:srgbClr val="DCE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from ethnic-minority communities</a:t>
            </a:r>
            <a:endParaRPr lang="en-US" sz="1700" dirty="0"/>
          </a:p>
        </p:txBody>
      </p:sp>
      <p:sp>
        <p:nvSpPr>
          <p:cNvPr id="54" name="Shape 45"/>
          <p:cNvSpPr/>
          <p:nvPr/>
        </p:nvSpPr>
        <p:spPr>
          <a:xfrm>
            <a:off x="6583680" y="5010912"/>
            <a:ext cx="2450592" cy="1307592"/>
          </a:xfrm>
          <a:prstGeom prst="roundRect">
            <a:avLst>
              <a:gd name="adj" fmla="val 6294"/>
            </a:avLst>
          </a:prstGeom>
          <a:solidFill>
            <a:srgbClr val="EEF3F9"/>
          </a:solidFill>
          <a:ln/>
          <a:effectLst>
            <a:outerShdw blurRad="88900" dist="38100" dir="5400000" algn="bl" rotWithShape="0">
              <a:srgbClr val="A9BED4">
                <a:alpha val="2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5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1424" y="5230368"/>
            <a:ext cx="384048" cy="384048"/>
          </a:xfrm>
          <a:prstGeom prst="rect">
            <a:avLst/>
          </a:prstGeom>
        </p:spPr>
      </p:pic>
      <p:sp>
        <p:nvSpPr>
          <p:cNvPr id="56" name="Text 46"/>
          <p:cNvSpPr/>
          <p:nvPr/>
        </p:nvSpPr>
        <p:spPr>
          <a:xfrm>
            <a:off x="7315200" y="5193792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D8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65%</a:t>
            </a:r>
            <a:endParaRPr lang="en-US" sz="2200" dirty="0"/>
          </a:p>
        </p:txBody>
      </p:sp>
      <p:sp>
        <p:nvSpPr>
          <p:cNvPr id="57" name="Text 47"/>
          <p:cNvSpPr/>
          <p:nvPr/>
        </p:nvSpPr>
        <p:spPr>
          <a:xfrm>
            <a:off x="6821424" y="5687568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poorly controlled asthma at referral (ACT &lt;20)</a:t>
            </a:r>
            <a:endParaRPr lang="en-US" sz="1050" dirty="0"/>
          </a:p>
        </p:txBody>
      </p:sp>
      <p:sp>
        <p:nvSpPr>
          <p:cNvPr id="58" name="Shape 48"/>
          <p:cNvSpPr/>
          <p:nvPr/>
        </p:nvSpPr>
        <p:spPr>
          <a:xfrm>
            <a:off x="9235440" y="5010912"/>
            <a:ext cx="2450592" cy="1307592"/>
          </a:xfrm>
          <a:prstGeom prst="roundRect">
            <a:avLst>
              <a:gd name="adj" fmla="val 6294"/>
            </a:avLst>
          </a:prstGeom>
          <a:solidFill>
            <a:srgbClr val="EEF3F9"/>
          </a:solidFill>
          <a:ln/>
          <a:effectLst>
            <a:outerShdw blurRad="88900" dist="38100" dir="5400000" algn="bl" rotWithShape="0">
              <a:srgbClr val="A9BED4">
                <a:alpha val="2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59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73184" y="5230368"/>
            <a:ext cx="384048" cy="384048"/>
          </a:xfrm>
          <a:prstGeom prst="rect">
            <a:avLst/>
          </a:prstGeom>
        </p:spPr>
      </p:pic>
      <p:sp>
        <p:nvSpPr>
          <p:cNvPr id="60" name="Text 49"/>
          <p:cNvSpPr/>
          <p:nvPr/>
        </p:nvSpPr>
        <p:spPr>
          <a:xfrm>
            <a:off x="9966960" y="5193792"/>
            <a:ext cx="1536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5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31%</a:t>
            </a:r>
            <a:endParaRPr lang="en-US" sz="2200" dirty="0"/>
          </a:p>
        </p:txBody>
      </p:sp>
      <p:sp>
        <p:nvSpPr>
          <p:cNvPr id="61" name="Text 50"/>
          <p:cNvSpPr/>
          <p:nvPr/>
        </p:nvSpPr>
        <p:spPr>
          <a:xfrm>
            <a:off x="9473184" y="5687568"/>
            <a:ext cx="1993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50" dirty="0">
                <a:solidFill>
                  <a:srgbClr val="1C2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children on a preventer were taking it as prescribed</a:t>
            </a:r>
            <a:endParaRPr lang="en-US" sz="1050" dirty="0"/>
          </a:p>
        </p:txBody>
      </p:sp>
      <p:sp>
        <p:nvSpPr>
          <p:cNvPr id="62" name="Text 51"/>
          <p:cNvSpPr/>
          <p:nvPr/>
        </p:nvSpPr>
        <p:spPr>
          <a:xfrm>
            <a:off x="502920" y="6455664"/>
            <a:ext cx="11201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93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evaluation, inner-city NHS Community Diagnostic Centre, March 2025–April 2026.  One-stop diagnosis by a paediatric respiratory physiologist and asthma nurse, in line with 2024 BTS/NICE/SIGN guidance.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9F677-5733-15CF-E461-0CEAF58E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171"/>
            <a:ext cx="10515600" cy="1325563"/>
          </a:xfrm>
        </p:spPr>
        <p:txBody>
          <a:bodyPr/>
          <a:lstStyle/>
          <a:p>
            <a:r>
              <a:rPr lang="en-GB" dirty="0"/>
              <a:t>Topics covered in clinic</a:t>
            </a:r>
          </a:p>
        </p:txBody>
      </p:sp>
      <p:pic>
        <p:nvPicPr>
          <p:cNvPr id="5" name="Picture 4" descr="Doctor in clinic explaining report on tablet to family">
            <a:extLst>
              <a:ext uri="{FF2B5EF4-FFF2-40B4-BE49-F238E27FC236}">
                <a16:creationId xmlns:a16="http://schemas.microsoft.com/office/drawing/2014/main" id="{FC6E8115-43D6-BEC9-1C74-7E61964268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909" y="1632685"/>
            <a:ext cx="5390261" cy="35926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C9928-A30B-249A-FD85-4316CB47A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2767"/>
            <a:ext cx="10515600" cy="3393593"/>
          </a:xfrm>
        </p:spPr>
        <p:txBody>
          <a:bodyPr>
            <a:normAutofit/>
          </a:bodyPr>
          <a:lstStyle/>
          <a:p>
            <a:r>
              <a:rPr lang="en-GB" sz="2600" dirty="0"/>
              <a:t>Asthma education</a:t>
            </a:r>
          </a:p>
          <a:p>
            <a:r>
              <a:rPr lang="en-GB" sz="2600" dirty="0"/>
              <a:t>Discuss triggers</a:t>
            </a:r>
          </a:p>
          <a:p>
            <a:r>
              <a:rPr lang="en-GB" sz="2600" dirty="0"/>
              <a:t>Assess inhaler technique</a:t>
            </a:r>
          </a:p>
          <a:p>
            <a:r>
              <a:rPr lang="en-GB" sz="2600" dirty="0"/>
              <a:t>Ensure they have SABA and spacer at school</a:t>
            </a:r>
          </a:p>
          <a:p>
            <a:r>
              <a:rPr lang="en-GB" sz="2600" dirty="0"/>
              <a:t>Discuss adherence</a:t>
            </a:r>
          </a:p>
          <a:p>
            <a:r>
              <a:rPr lang="en-GB" sz="2600" dirty="0"/>
              <a:t>Discuss and give all patients an asthma plan</a:t>
            </a:r>
          </a:p>
          <a:p>
            <a:r>
              <a:rPr lang="en-GB" sz="2600" dirty="0"/>
              <a:t>Find out issues with school and housing and follow up</a:t>
            </a:r>
          </a:p>
        </p:txBody>
      </p:sp>
    </p:spTree>
    <p:extLst>
      <p:ext uri="{BB962C8B-B14F-4D97-AF65-F5344CB8AC3E}">
        <p14:creationId xmlns:p14="http://schemas.microsoft.com/office/powerpoint/2010/main" val="3456416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BE01E6B-18F4-3FF1-50B9-8B166EF58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10" y="0"/>
            <a:ext cx="10461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15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CAEC5C0-BD9C-2CB0-8A31-FB790C4736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8451837"/>
              </p:ext>
            </p:extLst>
          </p:nvPr>
        </p:nvGraphicFramePr>
        <p:xfrm>
          <a:off x="546735" y="1266538"/>
          <a:ext cx="4967097" cy="3771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CAEC5C0-BD9C-2CB0-8A31-FB790C4736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278528"/>
              </p:ext>
            </p:extLst>
          </p:nvPr>
        </p:nvGraphicFramePr>
        <p:xfrm>
          <a:off x="6096000" y="1266538"/>
          <a:ext cx="4967098" cy="3863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15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FDEDE-B601-3BA3-73B1-8844B643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0F0B-3912-D54C-5AE4-25F6693D7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171"/>
            <a:ext cx="10515600" cy="1304501"/>
          </a:xfrm>
        </p:spPr>
        <p:txBody>
          <a:bodyPr/>
          <a:lstStyle/>
          <a:p>
            <a:r>
              <a:rPr lang="en-GB" sz="4400" dirty="0"/>
              <a:t>Next Steps: Service Expansion</a:t>
            </a:r>
          </a:p>
        </p:txBody>
      </p:sp>
      <p:pic>
        <p:nvPicPr>
          <p:cNvPr id="5" name="Picture 4" descr="Doctor in clinic explaining report on tablet to family">
            <a:extLst>
              <a:ext uri="{FF2B5EF4-FFF2-40B4-BE49-F238E27FC236}">
                <a16:creationId xmlns:a16="http://schemas.microsoft.com/office/drawing/2014/main" id="{5B776D47-FA83-C816-6B9C-4A632E1F32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909" y="1632685"/>
            <a:ext cx="5390261" cy="35926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7AAC9-723B-34AC-CB64-214419862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2203"/>
            <a:ext cx="10515600" cy="3393593"/>
          </a:xfrm>
        </p:spPr>
        <p:txBody>
          <a:bodyPr>
            <a:normAutofit/>
          </a:bodyPr>
          <a:lstStyle/>
          <a:p>
            <a:r>
              <a:rPr lang="en-GB" dirty="0"/>
              <a:t>Direct bookable service via </a:t>
            </a:r>
            <a:r>
              <a:rPr lang="en-GB" dirty="0" err="1"/>
              <a:t>eRS</a:t>
            </a:r>
            <a:endParaRPr lang="en-GB" dirty="0"/>
          </a:p>
          <a:p>
            <a:r>
              <a:rPr lang="en-GB" dirty="0"/>
              <a:t>All BSol GPs can refer patients</a:t>
            </a:r>
          </a:p>
          <a:p>
            <a:r>
              <a:rPr lang="en-GB" dirty="0"/>
              <a:t>Alignment with CYP Integrated Neighbourhood Teams (INTs) and Neighbourhood Health strategy</a:t>
            </a:r>
          </a:p>
          <a:p>
            <a:r>
              <a:rPr lang="en-GB" dirty="0"/>
              <a:t>Community prescribing platform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503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0ACB9E-FDCD-80B6-C77A-4BB6C3109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50" y="1347537"/>
            <a:ext cx="10813299" cy="437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58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HS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087"/>
      </a:accent1>
      <a:accent2>
        <a:srgbClr val="005EB8"/>
      </a:accent2>
      <a:accent3>
        <a:srgbClr val="41B6E6"/>
      </a:accent3>
      <a:accent4>
        <a:srgbClr val="006747"/>
      </a:accent4>
      <a:accent5>
        <a:srgbClr val="ED8B00"/>
      </a:accent5>
      <a:accent6>
        <a:srgbClr val="8A1538"/>
      </a:accent6>
      <a:hlink>
        <a:srgbClr val="78BE20"/>
      </a:hlink>
      <a:folHlink>
        <a:srgbClr val="3300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NHS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087"/>
      </a:accent1>
      <a:accent2>
        <a:srgbClr val="005EB8"/>
      </a:accent2>
      <a:accent3>
        <a:srgbClr val="41B6E6"/>
      </a:accent3>
      <a:accent4>
        <a:srgbClr val="006747"/>
      </a:accent4>
      <a:accent5>
        <a:srgbClr val="ED8B00"/>
      </a:accent5>
      <a:accent6>
        <a:srgbClr val="8A1538"/>
      </a:accent6>
      <a:hlink>
        <a:srgbClr val="78BE20"/>
      </a:hlink>
      <a:folHlink>
        <a:srgbClr val="3300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eb5630-00c7-40ea-b482-8decacc451d3">
      <Terms xmlns="http://schemas.microsoft.com/office/infopath/2007/PartnerControls"/>
    </lcf76f155ced4ddcb4097134ff3c332f>
    <TaxCatchAll xmlns="3e0fcb91-9659-4876-a9c0-c767c1d2e83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E0E1AEC00EBA4D834986B2F88D67FA" ma:contentTypeVersion="16" ma:contentTypeDescription="Create a new document." ma:contentTypeScope="" ma:versionID="1421b33e0ff732b65f3c2e74af8a4bae">
  <xsd:schema xmlns:xsd="http://www.w3.org/2001/XMLSchema" xmlns:xs="http://www.w3.org/2001/XMLSchema" xmlns:p="http://schemas.microsoft.com/office/2006/metadata/properties" xmlns:ns2="8deb5630-00c7-40ea-b482-8decacc451d3" xmlns:ns3="3e0fcb91-9659-4876-a9c0-c767c1d2e834" targetNamespace="http://schemas.microsoft.com/office/2006/metadata/properties" ma:root="true" ma:fieldsID="189578362cb9619f7395bddc2b1d6679" ns2:_="" ns3:_="">
    <xsd:import namespace="8deb5630-00c7-40ea-b482-8decacc451d3"/>
    <xsd:import namespace="3e0fcb91-9659-4876-a9c0-c767c1d2e8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eb5630-00c7-40ea-b482-8decacc451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9851852-fd9b-4c8d-b4a8-d78b10eacd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fcb91-9659-4876-a9c0-c767c1d2e8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4d75a0-22e4-481d-b031-21d6e9026b28}" ma:internalName="TaxCatchAll" ma:showField="CatchAllData" ma:web="3e0fcb91-9659-4876-a9c0-c767c1d2e8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DE4138-64FB-4C58-8D14-0E71099301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D12FA5-A3A6-4C9B-8CF6-6B825AC9BA4F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3e0fcb91-9659-4876-a9c0-c767c1d2e834"/>
    <ds:schemaRef ds:uri="8deb5630-00c7-40ea-b482-8decacc451d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6D8DFBE-523D-4CD9-97DE-CCF4630C8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eb5630-00c7-40ea-b482-8decacc451d3"/>
    <ds:schemaRef ds:uri="3e0fcb91-9659-4876-a9c0-c767c1d2e8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1284</Words>
  <Application>Microsoft Office PowerPoint</Application>
  <PresentationFormat>Widescreen</PresentationFormat>
  <Paragraphs>219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Calibri Light</vt:lpstr>
      <vt:lpstr>Cambria</vt:lpstr>
      <vt:lpstr>Helvetica Neue</vt:lpstr>
      <vt:lpstr>Office Theme</vt:lpstr>
      <vt:lpstr>2_Office Theme</vt:lpstr>
      <vt:lpstr>Working together to make lives better for children.  </vt:lpstr>
      <vt:lpstr>How we collaborate</vt:lpstr>
      <vt:lpstr>How we collaborate</vt:lpstr>
      <vt:lpstr>Breast lesions in Children - Introduction</vt:lpstr>
      <vt:lpstr>PowerPoint Presentation</vt:lpstr>
      <vt:lpstr>Breast lesions in Children - Background</vt:lpstr>
      <vt:lpstr>Breast lesions in Children - Background</vt:lpstr>
      <vt:lpstr>Breast lesions in Children – Outline of Guidance</vt:lpstr>
      <vt:lpstr>Breast lesions in Children – Imaging recommendations</vt:lpstr>
      <vt:lpstr>Key messages for primary care:</vt:lpstr>
      <vt:lpstr>Key messages for primary care:</vt:lpstr>
      <vt:lpstr>CYP Community Asthma service: Why?</vt:lpstr>
      <vt:lpstr>CYP Community Asthma service: Why?</vt:lpstr>
      <vt:lpstr>CYP Community Asthma service: Why?</vt:lpstr>
      <vt:lpstr>CYP Asthma Service: Criteria</vt:lpstr>
      <vt:lpstr>PowerPoint Presentation</vt:lpstr>
      <vt:lpstr>Topics covered in clinic</vt:lpstr>
      <vt:lpstr>PowerPoint Presentation</vt:lpstr>
      <vt:lpstr>PowerPoint Presentation</vt:lpstr>
      <vt:lpstr>Next Steps: Service Expansion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Cook Helen</dc:creator>
  <cp:lastModifiedBy>WALTERS, Zureena (BIRMINGHAM COMMUNITY HEALTHCARE NHS FOUNDATION TRUST)</cp:lastModifiedBy>
  <cp:revision>8</cp:revision>
  <dcterms:created xsi:type="dcterms:W3CDTF">2025-07-24T10:46:23Z</dcterms:created>
  <dcterms:modified xsi:type="dcterms:W3CDTF">2026-10-07T15:06:33Z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0x01010032E0E1AEC00EBA4D834986B2F88D67FA</vt:lpwstr>
  </property>
</Properties>
</file>