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omments/modernComment_3D4_25F2B74C.xml" ContentType="application/vnd.ms-powerpoint.comment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sldIdLst>
    <p:sldId id="262" r:id="rId5"/>
    <p:sldId id="979" r:id="rId6"/>
    <p:sldId id="980" r:id="rId7"/>
    <p:sldId id="996" r:id="rId8"/>
    <p:sldId id="990" r:id="rId9"/>
    <p:sldId id="2145708391" r:id="rId10"/>
    <p:sldId id="2145708379" r:id="rId11"/>
    <p:sldId id="989" r:id="rId12"/>
    <p:sldId id="2145708380" r:id="rId13"/>
    <p:sldId id="2145708382" r:id="rId14"/>
    <p:sldId id="987" r:id="rId15"/>
    <p:sldId id="981" r:id="rId16"/>
    <p:sldId id="983" r:id="rId17"/>
    <p:sldId id="2145708388" r:id="rId18"/>
    <p:sldId id="2145708390" r:id="rId19"/>
    <p:sldId id="2145708392" r:id="rId20"/>
    <p:sldId id="2145708393" r:id="rId21"/>
    <p:sldId id="991" r:id="rId22"/>
    <p:sldId id="985" r:id="rId23"/>
    <p:sldId id="2145708383" r:id="rId24"/>
    <p:sldId id="997" r:id="rId25"/>
    <p:sldId id="97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070A99C-DEA7-7DBA-EC33-B116CDEA7B09}" name="Joanna Perry" initials="JP" userId="S::joanna_perry@sandwell.gov.uk::ab1a83fc-c49c-4706-aaff-241243813191" providerId="AD"/>
  <p188:author id="{773CACAA-2B23-FA33-05E0-892D7697AE78}" name="Lyndsey Smalley" initials="LS" userId="S::lyndsey_smalley@sandwell.gov.uk::7d2d0935-b0e1-4e60-ab85-769b309a7e8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omments/modernComment_3D4_25F2B74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E6AA4AD-0097-4400-A218-401306D4150C}" authorId="{773CACAA-2B23-FA33-05E0-892D7697AE78}" created="2026-09-29T07:55:56.50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636663628" sldId="980"/>
      <ac:spMk id="4" creationId="{BEF81FB6-4389-9D2D-E452-0CDA60641C6F}"/>
    </ac:deMkLst>
    <p188:txBody>
      <a:bodyPr/>
      <a:lstStyle/>
      <a:p>
        <a:r>
          <a:rPr lang="en-GB"/>
          <a:t>Adults: 71.6% of adults are overweight or obese, well above the national average (64.5%). Approximately 82,000 adults are living with obesity, almost 14,000 more than expected if local prevalence matched national rates.
•
Children: By Reception year, 24.2% of children are overweight or obese. By Year 6 this rises sharply to 44.6%, the second highest prevalence in England. Severe obesity is almost double the national average.
•
Physical activity: Only 50.7% of adults in Sandwell are active, compared with 67.4% nationally. Among children, 59.6% of children are active which is 9th of all local authorities nationally.
•
Inequalities: Maternal obesity and ethnicity-related risks further contribute to widening disparities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CF8637-D31A-4E35-9337-F0E6F4B36623}" type="doc">
      <dgm:prSet loTypeId="urn:microsoft.com/office/officeart/2005/8/layout/radial5" loCatId="cycle" qsTypeId="urn:microsoft.com/office/officeart/2005/8/quickstyle/simple1#3" qsCatId="simple" csTypeId="urn:microsoft.com/office/officeart/2005/8/colors/colorful1#3" csCatId="colorful" phldr="1"/>
      <dgm:spPr/>
      <dgm:t>
        <a:bodyPr/>
        <a:lstStyle/>
        <a:p>
          <a:endParaRPr lang="en-GB"/>
        </a:p>
      </dgm:t>
    </dgm:pt>
    <dgm:pt modelId="{40A49AC6-78F5-4D64-9EE8-3AE0422C0E97}">
      <dgm:prSet phldrT="[Text]" custT="1"/>
      <dgm:spPr>
        <a:solidFill>
          <a:srgbClr val="92D050"/>
        </a:solidFill>
      </dgm:spPr>
      <dgm:t>
        <a:bodyPr/>
        <a:lstStyle/>
        <a:p>
          <a:endParaRPr lang="en-GB" sz="1600" b="1" u="none"/>
        </a:p>
        <a:p>
          <a:r>
            <a:rPr lang="en-GB" sz="1600" b="1" u="none"/>
            <a:t>4 Key Project Themes</a:t>
          </a:r>
        </a:p>
        <a:p>
          <a:r>
            <a:rPr lang="en-GB" sz="1600" b="1" u="none"/>
            <a:t> </a:t>
          </a:r>
          <a:endParaRPr lang="en-GB" sz="1600"/>
        </a:p>
      </dgm:t>
    </dgm:pt>
    <dgm:pt modelId="{24DCF76D-AC15-4EFB-8CAE-EB345A0D42A8}" type="parTrans" cxnId="{F1406538-FE65-4FD0-B688-577AF2C0436E}">
      <dgm:prSet/>
      <dgm:spPr/>
      <dgm:t>
        <a:bodyPr/>
        <a:lstStyle/>
        <a:p>
          <a:endParaRPr lang="en-GB"/>
        </a:p>
      </dgm:t>
    </dgm:pt>
    <dgm:pt modelId="{084A1EEF-D4FA-4C25-9487-AA0D7395BD1B}" type="sibTrans" cxnId="{F1406538-FE65-4FD0-B688-577AF2C0436E}">
      <dgm:prSet/>
      <dgm:spPr/>
      <dgm:t>
        <a:bodyPr/>
        <a:lstStyle/>
        <a:p>
          <a:endParaRPr lang="en-GB"/>
        </a:p>
      </dgm:t>
    </dgm:pt>
    <dgm:pt modelId="{0F616496-48FD-4AD7-B076-EBB22AEC76BA}">
      <dgm:prSet phldrT="[Text]" custT="1"/>
      <dgm:spPr/>
      <dgm:t>
        <a:bodyPr/>
        <a:lstStyle/>
        <a:p>
          <a:pPr>
            <a:buNone/>
          </a:pPr>
          <a:r>
            <a:rPr lang="en-GB" sz="1200" b="1" u="none"/>
            <a:t>Food &amp; Nutrition</a:t>
          </a:r>
        </a:p>
      </dgm:t>
    </dgm:pt>
    <dgm:pt modelId="{77A8A1AA-B016-4179-A7E3-BDA66A955C70}" type="parTrans" cxnId="{2FA736AE-CBA1-4066-8BAE-62E2D7D9697F}">
      <dgm:prSet/>
      <dgm:spPr/>
      <dgm:t>
        <a:bodyPr/>
        <a:lstStyle/>
        <a:p>
          <a:endParaRPr lang="en-GB"/>
        </a:p>
      </dgm:t>
    </dgm:pt>
    <dgm:pt modelId="{92EA6208-94EB-4DE9-A684-3BB2452276F2}" type="sibTrans" cxnId="{2FA736AE-CBA1-4066-8BAE-62E2D7D9697F}">
      <dgm:prSet/>
      <dgm:spPr/>
      <dgm:t>
        <a:bodyPr/>
        <a:lstStyle/>
        <a:p>
          <a:endParaRPr lang="en-GB"/>
        </a:p>
      </dgm:t>
    </dgm:pt>
    <dgm:pt modelId="{86772F2E-B4E9-4260-BEE2-B28698695FF7}">
      <dgm:prSet phldrT="[Text]" custT="1"/>
      <dgm:spPr>
        <a:solidFill>
          <a:srgbClr val="7030A0"/>
        </a:solidFill>
      </dgm:spPr>
      <dgm:t>
        <a:bodyPr/>
        <a:lstStyle/>
        <a:p>
          <a:r>
            <a:rPr lang="en-GB" sz="1200" b="1" u="none"/>
            <a:t>Physical Activity</a:t>
          </a:r>
        </a:p>
      </dgm:t>
    </dgm:pt>
    <dgm:pt modelId="{F8955110-F4BF-4317-9C7B-BD7E34F95BE1}" type="parTrans" cxnId="{5ED205D0-89CC-4F84-BC02-AC04AA87334B}">
      <dgm:prSet/>
      <dgm:spPr>
        <a:solidFill>
          <a:srgbClr val="7030A0"/>
        </a:solidFill>
      </dgm:spPr>
      <dgm:t>
        <a:bodyPr/>
        <a:lstStyle/>
        <a:p>
          <a:endParaRPr lang="en-GB"/>
        </a:p>
      </dgm:t>
    </dgm:pt>
    <dgm:pt modelId="{08A51E11-3D74-46D5-AF8D-942A765958AA}" type="sibTrans" cxnId="{5ED205D0-89CC-4F84-BC02-AC04AA87334B}">
      <dgm:prSet/>
      <dgm:spPr/>
      <dgm:t>
        <a:bodyPr/>
        <a:lstStyle/>
        <a:p>
          <a:endParaRPr lang="en-GB"/>
        </a:p>
      </dgm:t>
    </dgm:pt>
    <dgm:pt modelId="{C48EB795-A9BE-42EB-87A1-9D7E415FD230}">
      <dgm:prSet phldrT="[Text]" custT="1"/>
      <dgm:spPr/>
      <dgm:t>
        <a:bodyPr/>
        <a:lstStyle/>
        <a:p>
          <a:r>
            <a:rPr lang="en-GB" sz="1200" b="1" u="none"/>
            <a:t>Growing Your Own</a:t>
          </a:r>
        </a:p>
        <a:p>
          <a:endParaRPr lang="en-GB" sz="900"/>
        </a:p>
      </dgm:t>
    </dgm:pt>
    <dgm:pt modelId="{5C9BD21C-1E6A-45E1-ABAB-7B2997D6864E}" type="parTrans" cxnId="{E9874C2F-8960-4210-A000-11A917F09A67}">
      <dgm:prSet/>
      <dgm:spPr/>
      <dgm:t>
        <a:bodyPr/>
        <a:lstStyle/>
        <a:p>
          <a:endParaRPr lang="en-GB"/>
        </a:p>
      </dgm:t>
    </dgm:pt>
    <dgm:pt modelId="{819FA4E0-BA61-4EF5-A1A5-66B1384ECFA8}" type="sibTrans" cxnId="{E9874C2F-8960-4210-A000-11A917F09A67}">
      <dgm:prSet/>
      <dgm:spPr/>
      <dgm:t>
        <a:bodyPr/>
        <a:lstStyle/>
        <a:p>
          <a:endParaRPr lang="en-GB"/>
        </a:p>
      </dgm:t>
    </dgm:pt>
    <dgm:pt modelId="{658116C7-E05F-4E93-BF97-A5DF724DADA2}">
      <dgm:prSet phldrT="[Text]" custT="1"/>
      <dgm:spPr/>
      <dgm:t>
        <a:bodyPr/>
        <a:lstStyle/>
        <a:p>
          <a:r>
            <a:rPr lang="en-GB" sz="1200" b="1" u="none"/>
            <a:t>Emotional Health and Wellbeing</a:t>
          </a:r>
        </a:p>
      </dgm:t>
    </dgm:pt>
    <dgm:pt modelId="{5304E345-1BBB-4940-83F1-F86263AA3E11}" type="parTrans" cxnId="{1732A2EF-5E5D-4E74-BAB6-661FAAD2034C}">
      <dgm:prSet/>
      <dgm:spPr/>
      <dgm:t>
        <a:bodyPr/>
        <a:lstStyle/>
        <a:p>
          <a:endParaRPr lang="en-GB"/>
        </a:p>
      </dgm:t>
    </dgm:pt>
    <dgm:pt modelId="{5E27BE56-1839-4267-9CD1-F7241D2B392C}" type="sibTrans" cxnId="{1732A2EF-5E5D-4E74-BAB6-661FAAD2034C}">
      <dgm:prSet/>
      <dgm:spPr/>
      <dgm:t>
        <a:bodyPr/>
        <a:lstStyle/>
        <a:p>
          <a:endParaRPr lang="en-GB"/>
        </a:p>
      </dgm:t>
    </dgm:pt>
    <dgm:pt modelId="{43F11244-85D4-4665-AB2B-1BC0CD1FC4BF}" type="pres">
      <dgm:prSet presAssocID="{4ECF8637-D31A-4E35-9337-F0E6F4B3662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BAD2F80-3010-4706-B884-FF7DFB088DD4}" type="pres">
      <dgm:prSet presAssocID="{40A49AC6-78F5-4D64-9EE8-3AE0422C0E97}" presName="centerShape" presStyleLbl="node0" presStyleIdx="0" presStyleCnt="1" custScaleX="161871" custScaleY="77476"/>
      <dgm:spPr/>
    </dgm:pt>
    <dgm:pt modelId="{8F5EC279-C0CB-4723-BEE4-943E582AE381}" type="pres">
      <dgm:prSet presAssocID="{77A8A1AA-B016-4179-A7E3-BDA66A955C70}" presName="parTrans" presStyleLbl="sibTrans2D1" presStyleIdx="0" presStyleCnt="4"/>
      <dgm:spPr/>
    </dgm:pt>
    <dgm:pt modelId="{616F12CC-33D4-40EA-A9F2-850C31C84A59}" type="pres">
      <dgm:prSet presAssocID="{77A8A1AA-B016-4179-A7E3-BDA66A955C70}" presName="connectorText" presStyleLbl="sibTrans2D1" presStyleIdx="0" presStyleCnt="4"/>
      <dgm:spPr/>
    </dgm:pt>
    <dgm:pt modelId="{27B56313-CBFE-42ED-BA6F-94275ACF4651}" type="pres">
      <dgm:prSet presAssocID="{0F616496-48FD-4AD7-B076-EBB22AEC76BA}" presName="node" presStyleLbl="node1" presStyleIdx="0" presStyleCnt="4" custScaleX="131180" custScaleY="116634">
        <dgm:presLayoutVars>
          <dgm:bulletEnabled val="1"/>
        </dgm:presLayoutVars>
      </dgm:prSet>
      <dgm:spPr/>
    </dgm:pt>
    <dgm:pt modelId="{012157D7-2C75-47B3-B229-D90A02052E77}" type="pres">
      <dgm:prSet presAssocID="{F8955110-F4BF-4317-9C7B-BD7E34F95BE1}" presName="parTrans" presStyleLbl="sibTrans2D1" presStyleIdx="1" presStyleCnt="4"/>
      <dgm:spPr/>
    </dgm:pt>
    <dgm:pt modelId="{E192432E-07A2-4095-8956-7C0BC3CE87E0}" type="pres">
      <dgm:prSet presAssocID="{F8955110-F4BF-4317-9C7B-BD7E34F95BE1}" presName="connectorText" presStyleLbl="sibTrans2D1" presStyleIdx="1" presStyleCnt="4"/>
      <dgm:spPr/>
    </dgm:pt>
    <dgm:pt modelId="{67590B7B-89CD-4ABA-89D8-DC3555C27845}" type="pres">
      <dgm:prSet presAssocID="{86772F2E-B4E9-4260-BEE2-B28698695FF7}" presName="node" presStyleLbl="node1" presStyleIdx="1" presStyleCnt="4" custScaleX="134771" custScaleY="115434" custRadScaleRad="162572" custRadScaleInc="-2161">
        <dgm:presLayoutVars>
          <dgm:bulletEnabled val="1"/>
        </dgm:presLayoutVars>
      </dgm:prSet>
      <dgm:spPr/>
    </dgm:pt>
    <dgm:pt modelId="{F79B2E8F-C641-4BC6-BF32-FEDD6C1DD72A}" type="pres">
      <dgm:prSet presAssocID="{5C9BD21C-1E6A-45E1-ABAB-7B2997D6864E}" presName="parTrans" presStyleLbl="sibTrans2D1" presStyleIdx="2" presStyleCnt="4" custLinFactNeighborX="-1779" custLinFactNeighborY="1"/>
      <dgm:spPr/>
    </dgm:pt>
    <dgm:pt modelId="{FEA473E5-E6AE-49D9-8A7D-07A027DE9EAB}" type="pres">
      <dgm:prSet presAssocID="{5C9BD21C-1E6A-45E1-ABAB-7B2997D6864E}" presName="connectorText" presStyleLbl="sibTrans2D1" presStyleIdx="2" presStyleCnt="4"/>
      <dgm:spPr/>
    </dgm:pt>
    <dgm:pt modelId="{5E383984-F5AD-43A3-8313-C0AFBB427008}" type="pres">
      <dgm:prSet presAssocID="{C48EB795-A9BE-42EB-87A1-9D7E415FD230}" presName="node" presStyleLbl="node1" presStyleIdx="2" presStyleCnt="4" custScaleX="123328" custRadScaleRad="89946" custRadScaleInc="506">
        <dgm:presLayoutVars>
          <dgm:bulletEnabled val="1"/>
        </dgm:presLayoutVars>
      </dgm:prSet>
      <dgm:spPr/>
    </dgm:pt>
    <dgm:pt modelId="{E0BF696B-FBA8-4E74-8822-CA0079376B46}" type="pres">
      <dgm:prSet presAssocID="{5304E345-1BBB-4940-83F1-F86263AA3E11}" presName="parTrans" presStyleLbl="sibTrans2D1" presStyleIdx="3" presStyleCnt="4"/>
      <dgm:spPr/>
    </dgm:pt>
    <dgm:pt modelId="{094CEBEA-448B-4DF4-8636-E3A34912E8CB}" type="pres">
      <dgm:prSet presAssocID="{5304E345-1BBB-4940-83F1-F86263AA3E11}" presName="connectorText" presStyleLbl="sibTrans2D1" presStyleIdx="3" presStyleCnt="4"/>
      <dgm:spPr/>
    </dgm:pt>
    <dgm:pt modelId="{FEE907EB-3B05-46FD-808B-E98AB1D20166}" type="pres">
      <dgm:prSet presAssocID="{658116C7-E05F-4E93-BF97-A5DF724DADA2}" presName="node" presStyleLbl="node1" presStyleIdx="3" presStyleCnt="4" custScaleX="136774" custScaleY="109608" custRadScaleRad="158159" custRadScaleInc="-170">
        <dgm:presLayoutVars>
          <dgm:bulletEnabled val="1"/>
        </dgm:presLayoutVars>
      </dgm:prSet>
      <dgm:spPr/>
    </dgm:pt>
  </dgm:ptLst>
  <dgm:cxnLst>
    <dgm:cxn modelId="{209AF309-37A4-4140-9EB1-E47CA0997CA5}" type="presOf" srcId="{658116C7-E05F-4E93-BF97-A5DF724DADA2}" destId="{FEE907EB-3B05-46FD-808B-E98AB1D20166}" srcOrd="0" destOrd="0" presId="urn:microsoft.com/office/officeart/2005/8/layout/radial5"/>
    <dgm:cxn modelId="{E1B71F0B-391E-4755-B7C7-DAFA04EC1F6F}" type="presOf" srcId="{F8955110-F4BF-4317-9C7B-BD7E34F95BE1}" destId="{E192432E-07A2-4095-8956-7C0BC3CE87E0}" srcOrd="1" destOrd="0" presId="urn:microsoft.com/office/officeart/2005/8/layout/radial5"/>
    <dgm:cxn modelId="{1A196627-5604-433C-A24A-D49B770ED048}" type="presOf" srcId="{5304E345-1BBB-4940-83F1-F86263AA3E11}" destId="{094CEBEA-448B-4DF4-8636-E3A34912E8CB}" srcOrd="1" destOrd="0" presId="urn:microsoft.com/office/officeart/2005/8/layout/radial5"/>
    <dgm:cxn modelId="{0F8CD62C-852C-4301-9DDF-AB13415C53C7}" type="presOf" srcId="{5C9BD21C-1E6A-45E1-ABAB-7B2997D6864E}" destId="{F79B2E8F-C641-4BC6-BF32-FEDD6C1DD72A}" srcOrd="0" destOrd="0" presId="urn:microsoft.com/office/officeart/2005/8/layout/radial5"/>
    <dgm:cxn modelId="{E9874C2F-8960-4210-A000-11A917F09A67}" srcId="{40A49AC6-78F5-4D64-9EE8-3AE0422C0E97}" destId="{C48EB795-A9BE-42EB-87A1-9D7E415FD230}" srcOrd="2" destOrd="0" parTransId="{5C9BD21C-1E6A-45E1-ABAB-7B2997D6864E}" sibTransId="{819FA4E0-BA61-4EF5-A1A5-66B1384ECFA8}"/>
    <dgm:cxn modelId="{4DC1A52F-7219-4B56-B62B-896A3AC402DD}" type="presOf" srcId="{0F616496-48FD-4AD7-B076-EBB22AEC76BA}" destId="{27B56313-CBFE-42ED-BA6F-94275ACF4651}" srcOrd="0" destOrd="0" presId="urn:microsoft.com/office/officeart/2005/8/layout/radial5"/>
    <dgm:cxn modelId="{803AF334-5D36-44D1-82D0-E4F8CEAA3F64}" type="presOf" srcId="{86772F2E-B4E9-4260-BEE2-B28698695FF7}" destId="{67590B7B-89CD-4ABA-89D8-DC3555C27845}" srcOrd="0" destOrd="0" presId="urn:microsoft.com/office/officeart/2005/8/layout/radial5"/>
    <dgm:cxn modelId="{F1406538-FE65-4FD0-B688-577AF2C0436E}" srcId="{4ECF8637-D31A-4E35-9337-F0E6F4B36623}" destId="{40A49AC6-78F5-4D64-9EE8-3AE0422C0E97}" srcOrd="0" destOrd="0" parTransId="{24DCF76D-AC15-4EFB-8CAE-EB345A0D42A8}" sibTransId="{084A1EEF-D4FA-4C25-9487-AA0D7395BD1B}"/>
    <dgm:cxn modelId="{D53DD261-BA32-408D-B827-1EE40DFD4317}" type="presOf" srcId="{4ECF8637-D31A-4E35-9337-F0E6F4B36623}" destId="{43F11244-85D4-4665-AB2B-1BC0CD1FC4BF}" srcOrd="0" destOrd="0" presId="urn:microsoft.com/office/officeart/2005/8/layout/radial5"/>
    <dgm:cxn modelId="{066B8F55-C813-433C-8AB4-F40251C79D26}" type="presOf" srcId="{40A49AC6-78F5-4D64-9EE8-3AE0422C0E97}" destId="{CBAD2F80-3010-4706-B884-FF7DFB088DD4}" srcOrd="0" destOrd="0" presId="urn:microsoft.com/office/officeart/2005/8/layout/radial5"/>
    <dgm:cxn modelId="{6FEA887D-CF27-489A-9F09-700F90739499}" type="presOf" srcId="{5304E345-1BBB-4940-83F1-F86263AA3E11}" destId="{E0BF696B-FBA8-4E74-8822-CA0079376B46}" srcOrd="0" destOrd="0" presId="urn:microsoft.com/office/officeart/2005/8/layout/radial5"/>
    <dgm:cxn modelId="{998E9280-564A-43E6-9F6A-1571B8EF88B1}" type="presOf" srcId="{F8955110-F4BF-4317-9C7B-BD7E34F95BE1}" destId="{012157D7-2C75-47B3-B229-D90A02052E77}" srcOrd="0" destOrd="0" presId="urn:microsoft.com/office/officeart/2005/8/layout/radial5"/>
    <dgm:cxn modelId="{70E85C92-3504-4837-BE99-D740760B6956}" type="presOf" srcId="{77A8A1AA-B016-4179-A7E3-BDA66A955C70}" destId="{616F12CC-33D4-40EA-A9F2-850C31C84A59}" srcOrd="1" destOrd="0" presId="urn:microsoft.com/office/officeart/2005/8/layout/radial5"/>
    <dgm:cxn modelId="{CD322A97-3770-4B3D-B66B-ABAAAF876EF8}" type="presOf" srcId="{5C9BD21C-1E6A-45E1-ABAB-7B2997D6864E}" destId="{FEA473E5-E6AE-49D9-8A7D-07A027DE9EAB}" srcOrd="1" destOrd="0" presId="urn:microsoft.com/office/officeart/2005/8/layout/radial5"/>
    <dgm:cxn modelId="{2FA736AE-CBA1-4066-8BAE-62E2D7D9697F}" srcId="{40A49AC6-78F5-4D64-9EE8-3AE0422C0E97}" destId="{0F616496-48FD-4AD7-B076-EBB22AEC76BA}" srcOrd="0" destOrd="0" parTransId="{77A8A1AA-B016-4179-A7E3-BDA66A955C70}" sibTransId="{92EA6208-94EB-4DE9-A684-3BB2452276F2}"/>
    <dgm:cxn modelId="{264DE6B1-83A0-45DD-9B5B-0FA1E864415A}" type="presOf" srcId="{C48EB795-A9BE-42EB-87A1-9D7E415FD230}" destId="{5E383984-F5AD-43A3-8313-C0AFBB427008}" srcOrd="0" destOrd="0" presId="urn:microsoft.com/office/officeart/2005/8/layout/radial5"/>
    <dgm:cxn modelId="{5ED205D0-89CC-4F84-BC02-AC04AA87334B}" srcId="{40A49AC6-78F5-4D64-9EE8-3AE0422C0E97}" destId="{86772F2E-B4E9-4260-BEE2-B28698695FF7}" srcOrd="1" destOrd="0" parTransId="{F8955110-F4BF-4317-9C7B-BD7E34F95BE1}" sibTransId="{08A51E11-3D74-46D5-AF8D-942A765958AA}"/>
    <dgm:cxn modelId="{1732A2EF-5E5D-4E74-BAB6-661FAAD2034C}" srcId="{40A49AC6-78F5-4D64-9EE8-3AE0422C0E97}" destId="{658116C7-E05F-4E93-BF97-A5DF724DADA2}" srcOrd="3" destOrd="0" parTransId="{5304E345-1BBB-4940-83F1-F86263AA3E11}" sibTransId="{5E27BE56-1839-4267-9CD1-F7241D2B392C}"/>
    <dgm:cxn modelId="{AD6A85FB-14F5-4E0D-BABE-BE903BEAC30B}" type="presOf" srcId="{77A8A1AA-B016-4179-A7E3-BDA66A955C70}" destId="{8F5EC279-C0CB-4723-BEE4-943E582AE381}" srcOrd="0" destOrd="0" presId="urn:microsoft.com/office/officeart/2005/8/layout/radial5"/>
    <dgm:cxn modelId="{A4CCD2C2-DEED-4902-BA97-35F5ABC6FCBA}" type="presParOf" srcId="{43F11244-85D4-4665-AB2B-1BC0CD1FC4BF}" destId="{CBAD2F80-3010-4706-B884-FF7DFB088DD4}" srcOrd="0" destOrd="0" presId="urn:microsoft.com/office/officeart/2005/8/layout/radial5"/>
    <dgm:cxn modelId="{8EAF219A-697D-49A5-B2DC-FB710CBCFC5F}" type="presParOf" srcId="{43F11244-85D4-4665-AB2B-1BC0CD1FC4BF}" destId="{8F5EC279-C0CB-4723-BEE4-943E582AE381}" srcOrd="1" destOrd="0" presId="urn:microsoft.com/office/officeart/2005/8/layout/radial5"/>
    <dgm:cxn modelId="{D452F00F-4C7C-4B04-B091-A39EB760F772}" type="presParOf" srcId="{8F5EC279-C0CB-4723-BEE4-943E582AE381}" destId="{616F12CC-33D4-40EA-A9F2-850C31C84A59}" srcOrd="0" destOrd="0" presId="urn:microsoft.com/office/officeart/2005/8/layout/radial5"/>
    <dgm:cxn modelId="{F084772E-D01D-415C-9A33-166592CD0D96}" type="presParOf" srcId="{43F11244-85D4-4665-AB2B-1BC0CD1FC4BF}" destId="{27B56313-CBFE-42ED-BA6F-94275ACF4651}" srcOrd="2" destOrd="0" presId="urn:microsoft.com/office/officeart/2005/8/layout/radial5"/>
    <dgm:cxn modelId="{CD1C0AA1-8ED8-424A-833F-365673E2D715}" type="presParOf" srcId="{43F11244-85D4-4665-AB2B-1BC0CD1FC4BF}" destId="{012157D7-2C75-47B3-B229-D90A02052E77}" srcOrd="3" destOrd="0" presId="urn:microsoft.com/office/officeart/2005/8/layout/radial5"/>
    <dgm:cxn modelId="{C118A677-4A56-4324-AD91-688B0C7E9FE9}" type="presParOf" srcId="{012157D7-2C75-47B3-B229-D90A02052E77}" destId="{E192432E-07A2-4095-8956-7C0BC3CE87E0}" srcOrd="0" destOrd="0" presId="urn:microsoft.com/office/officeart/2005/8/layout/radial5"/>
    <dgm:cxn modelId="{3A0211D6-F07F-42B6-8204-5D744976AD78}" type="presParOf" srcId="{43F11244-85D4-4665-AB2B-1BC0CD1FC4BF}" destId="{67590B7B-89CD-4ABA-89D8-DC3555C27845}" srcOrd="4" destOrd="0" presId="urn:microsoft.com/office/officeart/2005/8/layout/radial5"/>
    <dgm:cxn modelId="{3C7D39E0-2E9F-4DA4-B17E-5B9D027E8012}" type="presParOf" srcId="{43F11244-85D4-4665-AB2B-1BC0CD1FC4BF}" destId="{F79B2E8F-C641-4BC6-BF32-FEDD6C1DD72A}" srcOrd="5" destOrd="0" presId="urn:microsoft.com/office/officeart/2005/8/layout/radial5"/>
    <dgm:cxn modelId="{BBA730CE-55B1-42CC-8BA8-F809823B2072}" type="presParOf" srcId="{F79B2E8F-C641-4BC6-BF32-FEDD6C1DD72A}" destId="{FEA473E5-E6AE-49D9-8A7D-07A027DE9EAB}" srcOrd="0" destOrd="0" presId="urn:microsoft.com/office/officeart/2005/8/layout/radial5"/>
    <dgm:cxn modelId="{FDC1114C-6B6D-4868-87DA-B2704F22A067}" type="presParOf" srcId="{43F11244-85D4-4665-AB2B-1BC0CD1FC4BF}" destId="{5E383984-F5AD-43A3-8313-C0AFBB427008}" srcOrd="6" destOrd="0" presId="urn:microsoft.com/office/officeart/2005/8/layout/radial5"/>
    <dgm:cxn modelId="{A1B6AB6F-62C1-463A-8828-C069C569B574}" type="presParOf" srcId="{43F11244-85D4-4665-AB2B-1BC0CD1FC4BF}" destId="{E0BF696B-FBA8-4E74-8822-CA0079376B46}" srcOrd="7" destOrd="0" presId="urn:microsoft.com/office/officeart/2005/8/layout/radial5"/>
    <dgm:cxn modelId="{96450D26-75D0-4810-AF85-258A6010414D}" type="presParOf" srcId="{E0BF696B-FBA8-4E74-8822-CA0079376B46}" destId="{094CEBEA-448B-4DF4-8636-E3A34912E8CB}" srcOrd="0" destOrd="0" presId="urn:microsoft.com/office/officeart/2005/8/layout/radial5"/>
    <dgm:cxn modelId="{9AB9E136-CB57-49F8-97C1-E2414DBA83EC}" type="presParOf" srcId="{43F11244-85D4-4665-AB2B-1BC0CD1FC4BF}" destId="{FEE907EB-3B05-46FD-808B-E98AB1D20166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ED57F3-29B5-40EE-B06C-3A3F8EAAFBF2}" type="doc">
      <dgm:prSet loTypeId="urn:microsoft.com/office/officeart/2005/8/layout/cycle5" loCatId="cycle" qsTypeId="urn:microsoft.com/office/officeart/2005/8/quickstyle/simple1#4" qsCatId="simple" csTypeId="urn:microsoft.com/office/officeart/2005/8/colors/colorful1#4" csCatId="colorful" phldr="1"/>
      <dgm:spPr/>
      <dgm:t>
        <a:bodyPr/>
        <a:lstStyle/>
        <a:p>
          <a:endParaRPr lang="en-GB"/>
        </a:p>
      </dgm:t>
    </dgm:pt>
    <dgm:pt modelId="{DFD2DEE0-7582-415C-ACCC-C82061569EFA}">
      <dgm:prSet phldrT="[Text]" custT="1"/>
      <dgm:spPr>
        <a:solidFill>
          <a:srgbClr val="7030A0"/>
        </a:solidFill>
      </dgm:spPr>
      <dgm:t>
        <a:bodyPr/>
        <a:lstStyle/>
        <a:p>
          <a:r>
            <a:rPr lang="en-GB" sz="1400" b="1"/>
            <a:t>Choices age 5-12</a:t>
          </a:r>
        </a:p>
      </dgm:t>
    </dgm:pt>
    <dgm:pt modelId="{CCFA01B3-CFF4-44F4-A636-84B01A8FBBCA}" type="parTrans" cxnId="{9A2386D7-4F6F-4088-A299-7D44E3CB2FC7}">
      <dgm:prSet/>
      <dgm:spPr/>
      <dgm:t>
        <a:bodyPr/>
        <a:lstStyle/>
        <a:p>
          <a:endParaRPr lang="en-GB"/>
        </a:p>
      </dgm:t>
    </dgm:pt>
    <dgm:pt modelId="{746C90F3-4AE9-4F40-AE3C-6016260488AA}" type="sibTrans" cxnId="{9A2386D7-4F6F-4088-A299-7D44E3CB2FC7}">
      <dgm:prSet/>
      <dgm:spPr/>
      <dgm:t>
        <a:bodyPr/>
        <a:lstStyle/>
        <a:p>
          <a:endParaRPr lang="en-GB"/>
        </a:p>
      </dgm:t>
    </dgm:pt>
    <dgm:pt modelId="{BE9DDF45-AA44-47BD-B0E9-616CCFA33F59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GB" sz="1400" b="1"/>
            <a:t>Secondary schools</a:t>
          </a:r>
        </a:p>
        <a:p>
          <a:r>
            <a:rPr lang="en-GB" sz="1400" b="1"/>
            <a:t>age 11-18</a:t>
          </a:r>
        </a:p>
      </dgm:t>
    </dgm:pt>
    <dgm:pt modelId="{186CF18C-AB92-4E2D-968F-8709B74ED7FE}" type="parTrans" cxnId="{2B6503C0-2E31-4EE3-87DC-29B98C132369}">
      <dgm:prSet/>
      <dgm:spPr/>
      <dgm:t>
        <a:bodyPr/>
        <a:lstStyle/>
        <a:p>
          <a:endParaRPr lang="en-GB"/>
        </a:p>
      </dgm:t>
    </dgm:pt>
    <dgm:pt modelId="{0ED92446-6AE7-43DD-890D-2E4F99E5C7BC}" type="sibTrans" cxnId="{2B6503C0-2E31-4EE3-87DC-29B98C132369}">
      <dgm:prSet/>
      <dgm:spPr/>
      <dgm:t>
        <a:bodyPr/>
        <a:lstStyle/>
        <a:p>
          <a:endParaRPr lang="en-GB"/>
        </a:p>
      </dgm:t>
    </dgm:pt>
    <dgm:pt modelId="{B417FE1D-242F-47C2-855C-B325F96DDC16}">
      <dgm:prSet phldrT="[Text]" custT="1"/>
      <dgm:spPr/>
      <dgm:t>
        <a:bodyPr/>
        <a:lstStyle/>
        <a:p>
          <a:r>
            <a:rPr lang="en-GB" sz="1400" b="1"/>
            <a:t>Adult referral pathways </a:t>
          </a:r>
        </a:p>
        <a:p>
          <a:r>
            <a:rPr lang="en-GB" sz="1400"/>
            <a:t>18+</a:t>
          </a:r>
        </a:p>
      </dgm:t>
    </dgm:pt>
    <dgm:pt modelId="{D61E56E5-15DC-4C1E-B3FD-8CC2DD107B1B}" type="parTrans" cxnId="{77B4669C-180A-4D0B-A187-18BE23C223A6}">
      <dgm:prSet/>
      <dgm:spPr/>
      <dgm:t>
        <a:bodyPr/>
        <a:lstStyle/>
        <a:p>
          <a:endParaRPr lang="en-GB"/>
        </a:p>
      </dgm:t>
    </dgm:pt>
    <dgm:pt modelId="{92C8D044-976D-4575-BF5B-F78E7F37D480}" type="sibTrans" cxnId="{77B4669C-180A-4D0B-A187-18BE23C223A6}">
      <dgm:prSet/>
      <dgm:spPr/>
      <dgm:t>
        <a:bodyPr/>
        <a:lstStyle/>
        <a:p>
          <a:endParaRPr lang="en-GB"/>
        </a:p>
      </dgm:t>
    </dgm:pt>
    <dgm:pt modelId="{F9DDD4D2-7170-4334-8981-8B3E8772F989}">
      <dgm:prSet phldrT="[Text]" custT="1"/>
      <dgm:spPr/>
      <dgm:t>
        <a:bodyPr/>
        <a:lstStyle/>
        <a:p>
          <a:r>
            <a:rPr lang="en-GB" sz="1400" b="1" dirty="0"/>
            <a:t>Family hubs &amp; Changes programme age 0-5</a:t>
          </a:r>
        </a:p>
      </dgm:t>
    </dgm:pt>
    <dgm:pt modelId="{DDA6632C-7D05-4EAD-A413-1568A4764EA5}" type="parTrans" cxnId="{855E1515-C8D7-4C77-B60C-27481C0154AE}">
      <dgm:prSet/>
      <dgm:spPr/>
      <dgm:t>
        <a:bodyPr/>
        <a:lstStyle/>
        <a:p>
          <a:endParaRPr lang="en-GB"/>
        </a:p>
      </dgm:t>
    </dgm:pt>
    <dgm:pt modelId="{13615C4E-6B76-4600-B874-74C4F75CFDE8}" type="sibTrans" cxnId="{855E1515-C8D7-4C77-B60C-27481C0154AE}">
      <dgm:prSet/>
      <dgm:spPr/>
      <dgm:t>
        <a:bodyPr/>
        <a:lstStyle/>
        <a:p>
          <a:endParaRPr lang="en-GB"/>
        </a:p>
      </dgm:t>
    </dgm:pt>
    <dgm:pt modelId="{1BBBB337-F512-4012-B70F-ED910A2FD6AF}" type="pres">
      <dgm:prSet presAssocID="{E8ED57F3-29B5-40EE-B06C-3A3F8EAAFBF2}" presName="cycle" presStyleCnt="0">
        <dgm:presLayoutVars>
          <dgm:dir/>
          <dgm:resizeHandles val="exact"/>
        </dgm:presLayoutVars>
      </dgm:prSet>
      <dgm:spPr/>
    </dgm:pt>
    <dgm:pt modelId="{ACCA8EED-6D7B-49F9-821F-0BDAAE54A2A8}" type="pres">
      <dgm:prSet presAssocID="{F9DDD4D2-7170-4334-8981-8B3E8772F989}" presName="node" presStyleLbl="node1" presStyleIdx="0" presStyleCnt="4" custScaleX="171070" custScaleY="139574">
        <dgm:presLayoutVars>
          <dgm:bulletEnabled val="1"/>
        </dgm:presLayoutVars>
      </dgm:prSet>
      <dgm:spPr/>
    </dgm:pt>
    <dgm:pt modelId="{2923BD23-FC4B-469C-8564-77F584F81822}" type="pres">
      <dgm:prSet presAssocID="{F9DDD4D2-7170-4334-8981-8B3E8772F989}" presName="spNode" presStyleCnt="0"/>
      <dgm:spPr/>
    </dgm:pt>
    <dgm:pt modelId="{C03B88C9-5D95-4741-9799-3B12769CEBE9}" type="pres">
      <dgm:prSet presAssocID="{13615C4E-6B76-4600-B874-74C4F75CFDE8}" presName="sibTrans" presStyleLbl="sibTrans1D1" presStyleIdx="0" presStyleCnt="4"/>
      <dgm:spPr/>
    </dgm:pt>
    <dgm:pt modelId="{E5AD12BF-FAF7-46CA-8E62-700DF5B18B26}" type="pres">
      <dgm:prSet presAssocID="{DFD2DEE0-7582-415C-ACCC-C82061569EFA}" presName="node" presStyleLbl="node1" presStyleIdx="1" presStyleCnt="4" custScaleX="164549" custScaleY="142859" custRadScaleRad="147532" custRadScaleInc="3921">
        <dgm:presLayoutVars>
          <dgm:bulletEnabled val="1"/>
        </dgm:presLayoutVars>
      </dgm:prSet>
      <dgm:spPr/>
    </dgm:pt>
    <dgm:pt modelId="{D98DD9BA-FD96-44E5-94BE-5854B5136AE8}" type="pres">
      <dgm:prSet presAssocID="{DFD2DEE0-7582-415C-ACCC-C82061569EFA}" presName="spNode" presStyleCnt="0"/>
      <dgm:spPr/>
    </dgm:pt>
    <dgm:pt modelId="{6C369162-E5AF-4BB9-82E5-A8F587386C22}" type="pres">
      <dgm:prSet presAssocID="{746C90F3-4AE9-4F40-AE3C-6016260488AA}" presName="sibTrans" presStyleLbl="sibTrans1D1" presStyleIdx="1" presStyleCnt="4"/>
      <dgm:spPr/>
    </dgm:pt>
    <dgm:pt modelId="{6DCF28D0-5E05-46DD-8969-AE337906CC58}" type="pres">
      <dgm:prSet presAssocID="{BE9DDF45-AA44-47BD-B0E9-616CCFA33F59}" presName="node" presStyleLbl="node1" presStyleIdx="2" presStyleCnt="4" custScaleX="155878" custScaleY="137270">
        <dgm:presLayoutVars>
          <dgm:bulletEnabled val="1"/>
        </dgm:presLayoutVars>
      </dgm:prSet>
      <dgm:spPr/>
    </dgm:pt>
    <dgm:pt modelId="{9A2220AF-5445-4C4F-A86C-8DF4E60CDD27}" type="pres">
      <dgm:prSet presAssocID="{BE9DDF45-AA44-47BD-B0E9-616CCFA33F59}" presName="spNode" presStyleCnt="0"/>
      <dgm:spPr/>
    </dgm:pt>
    <dgm:pt modelId="{B1D4017F-52C5-44D8-BBB4-5E17E9AF5742}" type="pres">
      <dgm:prSet presAssocID="{0ED92446-6AE7-43DD-890D-2E4F99E5C7BC}" presName="sibTrans" presStyleLbl="sibTrans1D1" presStyleIdx="2" presStyleCnt="4"/>
      <dgm:spPr/>
    </dgm:pt>
    <dgm:pt modelId="{805D44AE-DD7A-4B51-90CE-C982E6D8E433}" type="pres">
      <dgm:prSet presAssocID="{B417FE1D-242F-47C2-855C-B325F96DDC16}" presName="node" presStyleLbl="node1" presStyleIdx="3" presStyleCnt="4" custScaleX="154302" custScaleY="131565" custRadScaleRad="139748" custRadScaleInc="-4140">
        <dgm:presLayoutVars>
          <dgm:bulletEnabled val="1"/>
        </dgm:presLayoutVars>
      </dgm:prSet>
      <dgm:spPr/>
    </dgm:pt>
    <dgm:pt modelId="{21DB06FB-D607-46CA-93DC-7ED137785E0D}" type="pres">
      <dgm:prSet presAssocID="{B417FE1D-242F-47C2-855C-B325F96DDC16}" presName="spNode" presStyleCnt="0"/>
      <dgm:spPr/>
    </dgm:pt>
    <dgm:pt modelId="{D3CFD368-85E8-4470-8BF1-F78162DC7D54}" type="pres">
      <dgm:prSet presAssocID="{92C8D044-976D-4575-BF5B-F78E7F37D480}" presName="sibTrans" presStyleLbl="sibTrans1D1" presStyleIdx="3" presStyleCnt="4"/>
      <dgm:spPr/>
    </dgm:pt>
  </dgm:ptLst>
  <dgm:cxnLst>
    <dgm:cxn modelId="{855E1515-C8D7-4C77-B60C-27481C0154AE}" srcId="{E8ED57F3-29B5-40EE-B06C-3A3F8EAAFBF2}" destId="{F9DDD4D2-7170-4334-8981-8B3E8772F989}" srcOrd="0" destOrd="0" parTransId="{DDA6632C-7D05-4EAD-A413-1568A4764EA5}" sibTransId="{13615C4E-6B76-4600-B874-74C4F75CFDE8}"/>
    <dgm:cxn modelId="{FB725E1F-63DB-452C-BA30-9579EE6D264B}" type="presOf" srcId="{E8ED57F3-29B5-40EE-B06C-3A3F8EAAFBF2}" destId="{1BBBB337-F512-4012-B70F-ED910A2FD6AF}" srcOrd="0" destOrd="0" presId="urn:microsoft.com/office/officeart/2005/8/layout/cycle5"/>
    <dgm:cxn modelId="{62FD2E29-B811-4A6A-90F7-22AF31022D51}" type="presOf" srcId="{13615C4E-6B76-4600-B874-74C4F75CFDE8}" destId="{C03B88C9-5D95-4741-9799-3B12769CEBE9}" srcOrd="0" destOrd="0" presId="urn:microsoft.com/office/officeart/2005/8/layout/cycle5"/>
    <dgm:cxn modelId="{618B5C44-FD88-4478-99B2-6259B54900D4}" type="presOf" srcId="{92C8D044-976D-4575-BF5B-F78E7F37D480}" destId="{D3CFD368-85E8-4470-8BF1-F78162DC7D54}" srcOrd="0" destOrd="0" presId="urn:microsoft.com/office/officeart/2005/8/layout/cycle5"/>
    <dgm:cxn modelId="{C434616A-0615-4F16-ACF1-664967CBDEFC}" type="presOf" srcId="{BE9DDF45-AA44-47BD-B0E9-616CCFA33F59}" destId="{6DCF28D0-5E05-46DD-8969-AE337906CC58}" srcOrd="0" destOrd="0" presId="urn:microsoft.com/office/officeart/2005/8/layout/cycle5"/>
    <dgm:cxn modelId="{A9706B6D-5ADC-4F10-8950-64C97108B0FF}" type="presOf" srcId="{DFD2DEE0-7582-415C-ACCC-C82061569EFA}" destId="{E5AD12BF-FAF7-46CA-8E62-700DF5B18B26}" srcOrd="0" destOrd="0" presId="urn:microsoft.com/office/officeart/2005/8/layout/cycle5"/>
    <dgm:cxn modelId="{D9FCE780-3F02-4C1B-B30B-488152696566}" type="presOf" srcId="{0ED92446-6AE7-43DD-890D-2E4F99E5C7BC}" destId="{B1D4017F-52C5-44D8-BBB4-5E17E9AF5742}" srcOrd="0" destOrd="0" presId="urn:microsoft.com/office/officeart/2005/8/layout/cycle5"/>
    <dgm:cxn modelId="{77B4669C-180A-4D0B-A187-18BE23C223A6}" srcId="{E8ED57F3-29B5-40EE-B06C-3A3F8EAAFBF2}" destId="{B417FE1D-242F-47C2-855C-B325F96DDC16}" srcOrd="3" destOrd="0" parTransId="{D61E56E5-15DC-4C1E-B3FD-8CC2DD107B1B}" sibTransId="{92C8D044-976D-4575-BF5B-F78E7F37D480}"/>
    <dgm:cxn modelId="{68738CA8-94D0-41DF-AC7C-6CB9B6D4BC44}" type="presOf" srcId="{746C90F3-4AE9-4F40-AE3C-6016260488AA}" destId="{6C369162-E5AF-4BB9-82E5-A8F587386C22}" srcOrd="0" destOrd="0" presId="urn:microsoft.com/office/officeart/2005/8/layout/cycle5"/>
    <dgm:cxn modelId="{2B6503C0-2E31-4EE3-87DC-29B98C132369}" srcId="{E8ED57F3-29B5-40EE-B06C-3A3F8EAAFBF2}" destId="{BE9DDF45-AA44-47BD-B0E9-616CCFA33F59}" srcOrd="2" destOrd="0" parTransId="{186CF18C-AB92-4E2D-968F-8709B74ED7FE}" sibTransId="{0ED92446-6AE7-43DD-890D-2E4F99E5C7BC}"/>
    <dgm:cxn modelId="{9A2386D7-4F6F-4088-A299-7D44E3CB2FC7}" srcId="{E8ED57F3-29B5-40EE-B06C-3A3F8EAAFBF2}" destId="{DFD2DEE0-7582-415C-ACCC-C82061569EFA}" srcOrd="1" destOrd="0" parTransId="{CCFA01B3-CFF4-44F4-A636-84B01A8FBBCA}" sibTransId="{746C90F3-4AE9-4F40-AE3C-6016260488AA}"/>
    <dgm:cxn modelId="{FCA9E3E2-3FC6-4D5F-87C6-AFF706326152}" type="presOf" srcId="{B417FE1D-242F-47C2-855C-B325F96DDC16}" destId="{805D44AE-DD7A-4B51-90CE-C982E6D8E433}" srcOrd="0" destOrd="0" presId="urn:microsoft.com/office/officeart/2005/8/layout/cycle5"/>
    <dgm:cxn modelId="{A5686BE4-B630-4627-9782-8145D011D360}" type="presOf" srcId="{F9DDD4D2-7170-4334-8981-8B3E8772F989}" destId="{ACCA8EED-6D7B-49F9-821F-0BDAAE54A2A8}" srcOrd="0" destOrd="0" presId="urn:microsoft.com/office/officeart/2005/8/layout/cycle5"/>
    <dgm:cxn modelId="{686A12FA-1E65-4F5F-A124-C3438BD774BA}" type="presParOf" srcId="{1BBBB337-F512-4012-B70F-ED910A2FD6AF}" destId="{ACCA8EED-6D7B-49F9-821F-0BDAAE54A2A8}" srcOrd="0" destOrd="0" presId="urn:microsoft.com/office/officeart/2005/8/layout/cycle5"/>
    <dgm:cxn modelId="{1036EFB6-D416-48EF-AA4D-1521BD5E0353}" type="presParOf" srcId="{1BBBB337-F512-4012-B70F-ED910A2FD6AF}" destId="{2923BD23-FC4B-469C-8564-77F584F81822}" srcOrd="1" destOrd="0" presId="urn:microsoft.com/office/officeart/2005/8/layout/cycle5"/>
    <dgm:cxn modelId="{6FE113FD-7CBB-4CEB-9D95-F08543A6BEE6}" type="presParOf" srcId="{1BBBB337-F512-4012-B70F-ED910A2FD6AF}" destId="{C03B88C9-5D95-4741-9799-3B12769CEBE9}" srcOrd="2" destOrd="0" presId="urn:microsoft.com/office/officeart/2005/8/layout/cycle5"/>
    <dgm:cxn modelId="{225BDBAE-9AF3-4E5F-B740-F3C4116F4D99}" type="presParOf" srcId="{1BBBB337-F512-4012-B70F-ED910A2FD6AF}" destId="{E5AD12BF-FAF7-46CA-8E62-700DF5B18B26}" srcOrd="3" destOrd="0" presId="urn:microsoft.com/office/officeart/2005/8/layout/cycle5"/>
    <dgm:cxn modelId="{F1E19517-6961-45BC-A19C-3FB41AA5BC57}" type="presParOf" srcId="{1BBBB337-F512-4012-B70F-ED910A2FD6AF}" destId="{D98DD9BA-FD96-44E5-94BE-5854B5136AE8}" srcOrd="4" destOrd="0" presId="urn:microsoft.com/office/officeart/2005/8/layout/cycle5"/>
    <dgm:cxn modelId="{CFB90447-B97C-43B8-87C2-0D7A72144C06}" type="presParOf" srcId="{1BBBB337-F512-4012-B70F-ED910A2FD6AF}" destId="{6C369162-E5AF-4BB9-82E5-A8F587386C22}" srcOrd="5" destOrd="0" presId="urn:microsoft.com/office/officeart/2005/8/layout/cycle5"/>
    <dgm:cxn modelId="{A33C9EC3-40A0-48DA-9D09-39AEC27C2F48}" type="presParOf" srcId="{1BBBB337-F512-4012-B70F-ED910A2FD6AF}" destId="{6DCF28D0-5E05-46DD-8969-AE337906CC58}" srcOrd="6" destOrd="0" presId="urn:microsoft.com/office/officeart/2005/8/layout/cycle5"/>
    <dgm:cxn modelId="{49E35BF4-E20C-4A61-89AB-E93D518B3B68}" type="presParOf" srcId="{1BBBB337-F512-4012-B70F-ED910A2FD6AF}" destId="{9A2220AF-5445-4C4F-A86C-8DF4E60CDD27}" srcOrd="7" destOrd="0" presId="urn:microsoft.com/office/officeart/2005/8/layout/cycle5"/>
    <dgm:cxn modelId="{88ED6C48-B398-426A-AA27-513173EA2DDB}" type="presParOf" srcId="{1BBBB337-F512-4012-B70F-ED910A2FD6AF}" destId="{B1D4017F-52C5-44D8-BBB4-5E17E9AF5742}" srcOrd="8" destOrd="0" presId="urn:microsoft.com/office/officeart/2005/8/layout/cycle5"/>
    <dgm:cxn modelId="{89769359-AB00-470F-AA5D-75127DCF3B95}" type="presParOf" srcId="{1BBBB337-F512-4012-B70F-ED910A2FD6AF}" destId="{805D44AE-DD7A-4B51-90CE-C982E6D8E433}" srcOrd="9" destOrd="0" presId="urn:microsoft.com/office/officeart/2005/8/layout/cycle5"/>
    <dgm:cxn modelId="{7223A396-4308-495F-9D61-8B572018FE07}" type="presParOf" srcId="{1BBBB337-F512-4012-B70F-ED910A2FD6AF}" destId="{21DB06FB-D607-46CA-93DC-7ED137785E0D}" srcOrd="10" destOrd="0" presId="urn:microsoft.com/office/officeart/2005/8/layout/cycle5"/>
    <dgm:cxn modelId="{12B07C7A-AC2D-4B19-89F8-BC00B6EAD147}" type="presParOf" srcId="{1BBBB337-F512-4012-B70F-ED910A2FD6AF}" destId="{D3CFD368-85E8-4470-8BF1-F78162DC7D54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AD2F80-3010-4706-B884-FF7DFB088DD4}">
      <dsp:nvSpPr>
        <dsp:cNvPr id="0" name=""/>
        <dsp:cNvSpPr/>
      </dsp:nvSpPr>
      <dsp:spPr>
        <a:xfrm>
          <a:off x="3521548" y="2032500"/>
          <a:ext cx="2113981" cy="1011810"/>
        </a:xfrm>
        <a:prstGeom prst="ellips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b="1" u="none" kern="120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u="none" kern="1200"/>
            <a:t>4 Key Project Themes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u="none" kern="1200"/>
            <a:t> </a:t>
          </a:r>
          <a:endParaRPr lang="en-GB" sz="1600" kern="1200"/>
        </a:p>
      </dsp:txBody>
      <dsp:txXfrm>
        <a:off x="3831133" y="2180676"/>
        <a:ext cx="1494811" cy="715458"/>
      </dsp:txXfrm>
    </dsp:sp>
    <dsp:sp modelId="{8F5EC279-C0CB-4723-BEE4-943E582AE381}">
      <dsp:nvSpPr>
        <dsp:cNvPr id="0" name=""/>
        <dsp:cNvSpPr/>
      </dsp:nvSpPr>
      <dsp:spPr>
        <a:xfrm rot="16200000">
          <a:off x="4429985" y="1538603"/>
          <a:ext cx="297109" cy="4440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/>
        </a:p>
      </dsp:txBody>
      <dsp:txXfrm>
        <a:off x="4474552" y="1671976"/>
        <a:ext cx="207976" cy="266416"/>
      </dsp:txXfrm>
    </dsp:sp>
    <dsp:sp modelId="{27B56313-CBFE-42ED-BA6F-94275ACF4651}">
      <dsp:nvSpPr>
        <dsp:cNvPr id="0" name=""/>
        <dsp:cNvSpPr/>
      </dsp:nvSpPr>
      <dsp:spPr>
        <a:xfrm>
          <a:off x="3721956" y="-51283"/>
          <a:ext cx="1713167" cy="152320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u="none" kern="1200"/>
            <a:t>Food &amp; Nutrition</a:t>
          </a:r>
        </a:p>
      </dsp:txBody>
      <dsp:txXfrm>
        <a:off x="3972843" y="171785"/>
        <a:ext cx="1211393" cy="1077065"/>
      </dsp:txXfrm>
    </dsp:sp>
    <dsp:sp modelId="{012157D7-2C75-47B3-B229-D90A02052E77}">
      <dsp:nvSpPr>
        <dsp:cNvPr id="0" name=""/>
        <dsp:cNvSpPr/>
      </dsp:nvSpPr>
      <dsp:spPr>
        <a:xfrm rot="21541653">
          <a:off x="5862603" y="2289938"/>
          <a:ext cx="548813" cy="444028"/>
        </a:xfrm>
        <a:prstGeom prst="rightArrow">
          <a:avLst>
            <a:gd name="adj1" fmla="val 60000"/>
            <a:gd name="adj2" fmla="val 50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/>
        </a:p>
      </dsp:txBody>
      <dsp:txXfrm>
        <a:off x="5862613" y="2379874"/>
        <a:ext cx="415605" cy="266416"/>
      </dsp:txXfrm>
    </dsp:sp>
    <dsp:sp modelId="{67590B7B-89CD-4ABA-89D8-DC3555C27845}">
      <dsp:nvSpPr>
        <dsp:cNvPr id="0" name=""/>
        <dsp:cNvSpPr/>
      </dsp:nvSpPr>
      <dsp:spPr>
        <a:xfrm>
          <a:off x="6670040" y="1734202"/>
          <a:ext cx="1760064" cy="1507529"/>
        </a:xfrm>
        <a:prstGeom prst="ellipse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u="none" kern="1200"/>
            <a:t>Physical Activity</a:t>
          </a:r>
        </a:p>
      </dsp:txBody>
      <dsp:txXfrm>
        <a:off x="6927795" y="1954975"/>
        <a:ext cx="1244554" cy="1065983"/>
      </dsp:txXfrm>
    </dsp:sp>
    <dsp:sp modelId="{F79B2E8F-C641-4BC6-BF32-FEDD6C1DD72A}">
      <dsp:nvSpPr>
        <dsp:cNvPr id="0" name=""/>
        <dsp:cNvSpPr/>
      </dsp:nvSpPr>
      <dsp:spPr>
        <a:xfrm rot="5413662">
          <a:off x="4442385" y="3057717"/>
          <a:ext cx="257261" cy="4440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/>
        </a:p>
      </dsp:txBody>
      <dsp:txXfrm rot="10800000">
        <a:off x="4481127" y="3107934"/>
        <a:ext cx="180083" cy="266416"/>
      </dsp:txXfrm>
    </dsp:sp>
    <dsp:sp modelId="{5E383984-F5AD-43A3-8313-C0AFBB427008}">
      <dsp:nvSpPr>
        <dsp:cNvPr id="0" name=""/>
        <dsp:cNvSpPr/>
      </dsp:nvSpPr>
      <dsp:spPr>
        <a:xfrm>
          <a:off x="3766693" y="3529703"/>
          <a:ext cx="1610622" cy="130596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u="none" kern="1200"/>
            <a:t>Growing Your Own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900" kern="1200"/>
        </a:p>
      </dsp:txBody>
      <dsp:txXfrm>
        <a:off x="4002563" y="3720957"/>
        <a:ext cx="1138882" cy="923458"/>
      </dsp:txXfrm>
    </dsp:sp>
    <dsp:sp modelId="{E0BF696B-FBA8-4E74-8822-CA0079376B46}">
      <dsp:nvSpPr>
        <dsp:cNvPr id="0" name=""/>
        <dsp:cNvSpPr/>
      </dsp:nvSpPr>
      <dsp:spPr>
        <a:xfrm rot="10795410">
          <a:off x="2815661" y="2318412"/>
          <a:ext cx="498830" cy="4440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/>
        </a:p>
      </dsp:txBody>
      <dsp:txXfrm rot="10800000">
        <a:off x="2948869" y="2407129"/>
        <a:ext cx="365622" cy="266416"/>
      </dsp:txXfrm>
    </dsp:sp>
    <dsp:sp modelId="{FEE907EB-3B05-46FD-808B-E98AB1D20166}">
      <dsp:nvSpPr>
        <dsp:cNvPr id="0" name=""/>
        <dsp:cNvSpPr/>
      </dsp:nvSpPr>
      <dsp:spPr>
        <a:xfrm>
          <a:off x="794142" y="1826544"/>
          <a:ext cx="1786223" cy="143144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u="none" kern="1200"/>
            <a:t>Emotional Health and Wellbeing</a:t>
          </a:r>
        </a:p>
      </dsp:txBody>
      <dsp:txXfrm>
        <a:off x="1055728" y="2036174"/>
        <a:ext cx="1263051" cy="10121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CA8EED-6D7B-49F9-821F-0BDAAE54A2A8}">
      <dsp:nvSpPr>
        <dsp:cNvPr id="0" name=""/>
        <dsp:cNvSpPr/>
      </dsp:nvSpPr>
      <dsp:spPr>
        <a:xfrm>
          <a:off x="3889474" y="-191991"/>
          <a:ext cx="2657072" cy="140911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Family hubs &amp; Changes programme age 0-5</a:t>
          </a:r>
        </a:p>
      </dsp:txBody>
      <dsp:txXfrm>
        <a:off x="3958261" y="-123204"/>
        <a:ext cx="2519498" cy="1271544"/>
      </dsp:txXfrm>
    </dsp:sp>
    <dsp:sp modelId="{C03B88C9-5D95-4741-9799-3B12769CEBE9}">
      <dsp:nvSpPr>
        <dsp:cNvPr id="0" name=""/>
        <dsp:cNvSpPr/>
      </dsp:nvSpPr>
      <dsp:spPr>
        <a:xfrm>
          <a:off x="4908899" y="1171105"/>
          <a:ext cx="3337832" cy="3337832"/>
        </a:xfrm>
        <a:custGeom>
          <a:avLst/>
          <a:gdLst/>
          <a:ahLst/>
          <a:cxnLst/>
          <a:rect l="0" t="0" r="0" b="0"/>
          <a:pathLst>
            <a:path>
              <a:moveTo>
                <a:pt x="1856160" y="10537"/>
              </a:moveTo>
              <a:arcTo wR="1668916" hR="1668916" stAng="16586512" swAng="1395274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AD12BF-FAF7-46CA-8E62-700DF5B18B26}">
      <dsp:nvSpPr>
        <dsp:cNvPr id="0" name=""/>
        <dsp:cNvSpPr/>
      </dsp:nvSpPr>
      <dsp:spPr>
        <a:xfrm>
          <a:off x="6401783" y="1510888"/>
          <a:ext cx="2555787" cy="1442282"/>
        </a:xfrm>
        <a:prstGeom prst="round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/>
            <a:t>Choices age 5-12</a:t>
          </a:r>
        </a:p>
      </dsp:txBody>
      <dsp:txXfrm>
        <a:off x="6472189" y="1581294"/>
        <a:ext cx="2414975" cy="1301470"/>
      </dsp:txXfrm>
    </dsp:sp>
    <dsp:sp modelId="{6C369162-E5AF-4BB9-82E5-A8F587386C22}">
      <dsp:nvSpPr>
        <dsp:cNvPr id="0" name=""/>
        <dsp:cNvSpPr/>
      </dsp:nvSpPr>
      <dsp:spPr>
        <a:xfrm>
          <a:off x="4828767" y="-6073"/>
          <a:ext cx="3337832" cy="3337832"/>
        </a:xfrm>
        <a:custGeom>
          <a:avLst/>
          <a:gdLst/>
          <a:ahLst/>
          <a:cxnLst/>
          <a:rect l="0" t="0" r="0" b="0"/>
          <a:pathLst>
            <a:path>
              <a:moveTo>
                <a:pt x="2533416" y="3096474"/>
              </a:moveTo>
              <a:arcTo wR="1668916" hR="1668916" stAng="3528105" swAng="1524482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CF28D0-5E05-46DD-8969-AE337906CC58}">
      <dsp:nvSpPr>
        <dsp:cNvPr id="0" name=""/>
        <dsp:cNvSpPr/>
      </dsp:nvSpPr>
      <dsp:spPr>
        <a:xfrm>
          <a:off x="4007456" y="3157471"/>
          <a:ext cx="2421108" cy="1385857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/>
            <a:t>Secondary schools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/>
            <a:t>age 11-18</a:t>
          </a:r>
        </a:p>
      </dsp:txBody>
      <dsp:txXfrm>
        <a:off x="4075108" y="3225123"/>
        <a:ext cx="2285804" cy="1250553"/>
      </dsp:txXfrm>
    </dsp:sp>
    <dsp:sp modelId="{B1D4017F-52C5-44D8-BBB4-5E17E9AF5742}">
      <dsp:nvSpPr>
        <dsp:cNvPr id="0" name=""/>
        <dsp:cNvSpPr/>
      </dsp:nvSpPr>
      <dsp:spPr>
        <a:xfrm>
          <a:off x="2456370" y="-3340"/>
          <a:ext cx="3337832" cy="3337832"/>
        </a:xfrm>
        <a:custGeom>
          <a:avLst/>
          <a:gdLst/>
          <a:ahLst/>
          <a:cxnLst/>
          <a:rect l="0" t="0" r="0" b="0"/>
          <a:pathLst>
            <a:path>
              <a:moveTo>
                <a:pt x="1333503" y="3303780"/>
              </a:moveTo>
              <a:arcTo wR="1668916" hR="1668916" stAng="6095644" swAng="1401210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5D44AE-DD7A-4B51-90CE-C982E6D8E433}">
      <dsp:nvSpPr>
        <dsp:cNvPr id="0" name=""/>
        <dsp:cNvSpPr/>
      </dsp:nvSpPr>
      <dsp:spPr>
        <a:xfrm>
          <a:off x="1687966" y="1567906"/>
          <a:ext cx="2396630" cy="13282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/>
            <a:t>Adult referral pathways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18+</a:t>
          </a:r>
        </a:p>
      </dsp:txBody>
      <dsp:txXfrm>
        <a:off x="1752806" y="1632746"/>
        <a:ext cx="2266950" cy="1198580"/>
      </dsp:txXfrm>
    </dsp:sp>
    <dsp:sp modelId="{D3CFD368-85E8-4470-8BF1-F78162DC7D54}">
      <dsp:nvSpPr>
        <dsp:cNvPr id="0" name=""/>
        <dsp:cNvSpPr/>
      </dsp:nvSpPr>
      <dsp:spPr>
        <a:xfrm>
          <a:off x="2388853" y="1162891"/>
          <a:ext cx="3337832" cy="3337832"/>
        </a:xfrm>
        <a:custGeom>
          <a:avLst/>
          <a:gdLst/>
          <a:ahLst/>
          <a:cxnLst/>
          <a:rect l="0" t="0" r="0" b="0"/>
          <a:pathLst>
            <a:path>
              <a:moveTo>
                <a:pt x="738496" y="283419"/>
              </a:moveTo>
              <a:arcTo wR="1668916" hR="1668916" stAng="14167018" swAng="1272408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2DA545-4483-4623-998E-58F2CDDCC83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F10ED-89CE-4A70-9D05-EC4C64EBBC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692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F10ED-89CE-4A70-9D05-EC4C64EBBCA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923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73787-D351-61EF-5696-37933E55A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821038-99A6-2081-6E1E-12F328672B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7B3C74-5F3C-42F8-ED62-72263A8E4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CD8A4-5763-744F-8237-0713D99C049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19C5D-B3C6-CF9A-CB88-1D99E897D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FBC74-3CFC-6FC0-CD24-CEA33E525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0678F-1BDB-7141-9DD3-ECD83CA61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53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2474C-23CE-3883-7E2C-64C9E966C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8E21E-7D47-9F2E-DB8E-64E82AA79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31C010-35EE-3423-DBAA-52DE3A121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CD8A4-5763-744F-8237-0713D99C049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8B9F6-B5DF-A338-CF25-CEB9EC177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E705BF-F05C-DF55-5AF1-0FFC8E82B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0678F-1BDB-7141-9DD3-ECD83CA61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144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81B73-CF76-3C4E-A38E-EB5CB9B4C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BAB52-43A0-5C27-A9E9-51D9F40C1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F9A5F-5890-534A-2CEA-012C8A097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CD8A4-5763-744F-8237-0713D99C049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EB912-87F8-25B3-BE54-32D1CF5C7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9C1DB-CB23-7455-6A7A-4605AA5C5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0678F-1BDB-7141-9DD3-ECD83CA61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67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11C8A-8CAB-415C-D016-CB7D6B22C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76D5-F8F9-06D2-D265-7C828F1EC9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D513A1-184D-7ACC-FC29-371DBE3FE6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8DCB8C-DEF8-60F2-3352-8F6841561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CD8A4-5763-744F-8237-0713D99C049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201919-7B8C-B6AF-1934-B2E026BC0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F2B0B8-A1B8-E9B1-DF0E-8A177EE79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0678F-1BDB-7141-9DD3-ECD83CA61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91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600EB-C721-A696-2E29-C6AB57347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ABC86-D210-D6CB-F3CB-B9C275A8B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7B8BC3-ABD9-70C1-0DB9-D7A08F2045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8B9570-5A93-CC8E-6718-32B0512419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BB4D6C-3CE1-0124-517F-CE508CD4D4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49D883-05FF-D3F2-7390-9E385A5EC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CD8A4-5763-744F-8237-0713D99C049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0A68E4-2997-035C-9B33-1CE1EB900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C95D7C-A279-FA4A-DE5F-622ABB22D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0678F-1BDB-7141-9DD3-ECD83CA61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559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B9342-C4A8-9708-27ED-79D8774E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3B47C-8359-7754-16A1-24F550F37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CD8A4-5763-744F-8237-0713D99C049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849B39-AAEA-3FC0-943F-47D2D3637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ED0BCE-A209-D7DC-0622-2FC89BB10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0678F-1BDB-7141-9DD3-ECD83CA61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325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5A1FDB-0DF7-B089-26E7-264192800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CD8A4-5763-744F-8237-0713D99C049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FE5F9C-D27B-4D71-E0CA-18B0BDF1F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77C13B-B79A-CAC1-FC44-6220CA50B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0678F-1BDB-7141-9DD3-ECD83CA61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21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FA070-BEED-5024-FE95-0B88022D2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8FCD7-1190-35CA-9D37-C827E6043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D9DF0F-96FC-BD7D-21D1-74593A0718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398508-A56E-0C29-6D2B-E301E4723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CD8A4-5763-744F-8237-0713D99C049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C6B67F-095B-DA9F-D7C2-EEE2BAFFD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63397-1D36-E013-364B-2338C5442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0678F-1BDB-7141-9DD3-ECD83CA61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312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9476A-D11B-1C1D-003B-2AAE2349B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179C1F-6F44-5614-097E-42D32A600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EF10E2-04D5-E041-5D0E-64F6AC05E4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A5A88-A590-C82A-A062-2D95EF8DB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CD8A4-5763-744F-8237-0713D99C049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AEBAEC-B0A7-7D17-98EA-150DE3D4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E6CF5-C18F-1BAC-707A-5AA4253B6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0678F-1BDB-7141-9DD3-ECD83CA61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88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AF089-D84F-14A7-DFFC-2F87D815B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700AF4-FDA9-81FC-C36A-EA0B5EC67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3947A7-88CF-B3BD-0C34-D3625DF22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CD8A4-5763-744F-8237-0713D99C049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F4FA1-8607-7BE6-DB51-4437782CA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BD19F6-8340-B52D-448C-234F383EB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0678F-1BDB-7141-9DD3-ECD83CA61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715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7B0AA0-475B-6FA0-8A4A-F208F4FC5B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A54D26-F4CA-29AC-ED6E-20A8ECDB96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0EEBC0-E02C-6E82-7CAD-1F6542B23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CD8A4-5763-744F-8237-0713D99C049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32BEE-EAFF-9625-95EB-86555D8A1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4847D-1679-F4FB-D635-1F011A26B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0678F-1BDB-7141-9DD3-ECD83CA61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449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6056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B6B9BB-C98B-870C-869B-4FBDCDD13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A9D916-B42D-48AB-6EE9-EE8D1BBA75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7762A-7339-442E-8D3B-87CD1E7326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CD8A4-5763-744F-8237-0713D99C049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343217-FCB7-D8AA-3D61-FFC856021B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49BB87-7865-7315-FBD4-A7FD9F263E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0678F-1BDB-7141-9DD3-ECD83CA61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0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lyndsey_smalley@sandwell.gov.uk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choices_sandwell@sandwell.gov.uk" TargetMode="External"/><Relationship Id="rId5" Type="http://schemas.openxmlformats.org/officeDocument/2006/relationships/hyperlink" Target="mailto:Nicole_robins@sandwell.gov.uk" TargetMode="External"/><Relationship Id="rId4" Type="http://schemas.openxmlformats.org/officeDocument/2006/relationships/hyperlink" Target="mailto:saba_yafai@sandwell.gov.uk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microsoft.com/office/2018/10/relationships/comments" Target="../comments/modernComment_3D4_25F2B74C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ndwellfamilyhubs.com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ookwhen.com/book4changes#focus=ev-sbwq-20250114113000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ealthysandwell.co.uk/contact-us/" TargetMode="External"/><Relationship Id="rId7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ookwhen.com/choices#focus=ev-s2lp-20250818130000" TargetMode="External"/><Relationship Id="rId5" Type="http://schemas.openxmlformats.org/officeDocument/2006/relationships/hyperlink" Target="https://www.healthysandwell.co.uk/choices/" TargetMode="External"/><Relationship Id="rId4" Type="http://schemas.openxmlformats.org/officeDocument/2006/relationships/hyperlink" Target="mailto:LS@nhs.net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PfJA3NpD7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CVG0QFzwr1M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background with buildings and text&#10;&#10;Description automatically generated">
            <a:extLst>
              <a:ext uri="{FF2B5EF4-FFF2-40B4-BE49-F238E27FC236}">
                <a16:creationId xmlns:a16="http://schemas.microsoft.com/office/drawing/2014/main" id="{F385A1DA-8F63-4969-8828-AA9CD68334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126"/>
          <a:stretch/>
        </p:blipFill>
        <p:spPr>
          <a:xfrm>
            <a:off x="19" y="1282"/>
            <a:ext cx="12256635" cy="68567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47BB-A785-73E8-C873-915F42EED0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92634"/>
            <a:ext cx="9144000" cy="2387600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bg1"/>
                </a:solidFill>
              </a:rPr>
              <a:t>Sandwell Public Health</a:t>
            </a:r>
            <a:br>
              <a:rPr lang="en-GB">
                <a:solidFill>
                  <a:schemeClr val="bg1"/>
                </a:solidFill>
              </a:rPr>
            </a:br>
            <a:r>
              <a:rPr lang="en-GB">
                <a:solidFill>
                  <a:schemeClr val="bg1"/>
                </a:solidFill>
              </a:rPr>
              <a:t>Healthy Place Team</a:t>
            </a:r>
          </a:p>
        </p:txBody>
      </p:sp>
    </p:spTree>
    <p:extLst>
      <p:ext uri="{BB962C8B-B14F-4D97-AF65-F5344CB8AC3E}">
        <p14:creationId xmlns:p14="http://schemas.microsoft.com/office/powerpoint/2010/main" val="496099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289C9BB8-E956-4295-991B-70BF674FBF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rcRect r="10799"/>
          <a:stretch>
            <a:fillRect/>
          </a:stretch>
        </p:blipFill>
        <p:spPr>
          <a:xfrm>
            <a:off x="0" y="4808306"/>
            <a:ext cx="12192000" cy="212975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3018737-9A43-449F-BB30-8FCF9C5CFB01}"/>
              </a:ext>
            </a:extLst>
          </p:cNvPr>
          <p:cNvSpPr/>
          <p:nvPr/>
        </p:nvSpPr>
        <p:spPr>
          <a:xfrm>
            <a:off x="3135086" y="3244334"/>
            <a:ext cx="30796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/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DDEF70-8812-0047-F5EC-4C1A4AB65656}"/>
              </a:ext>
            </a:extLst>
          </p:cNvPr>
          <p:cNvSpPr txBox="1"/>
          <p:nvPr/>
        </p:nvSpPr>
        <p:spPr>
          <a:xfrm>
            <a:off x="634999" y="1425360"/>
            <a:ext cx="10670309" cy="23372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C9B067-151F-A497-1EA7-417FA4F9B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/>
              <a:t>Choices Management Team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CBBB86-BC69-72DE-B4B0-F1141F24A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028" y="1586954"/>
            <a:ext cx="10873510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sz="2700"/>
              <a:t>Lyndsey Smalley- Healthy Weight </a:t>
            </a:r>
            <a:r>
              <a:rPr lang="en-GB" sz="2700">
                <a:hlinkClick r:id="rId3"/>
              </a:rPr>
              <a:t>lyndsey_smalley@sandwell.gov.uk</a:t>
            </a:r>
            <a:r>
              <a:rPr lang="en-GB" sz="2700"/>
              <a:t> </a:t>
            </a:r>
          </a:p>
          <a:p>
            <a:pPr>
              <a:lnSpc>
                <a:spcPct val="150000"/>
              </a:lnSpc>
            </a:pPr>
            <a:r>
              <a:rPr lang="en-GB" sz="2700"/>
              <a:t>Mandy Williams – Physical Activity </a:t>
            </a:r>
            <a:r>
              <a:rPr lang="en-GB" sz="2700">
                <a:hlinkClick r:id="rId4"/>
              </a:rPr>
              <a:t>mandy_williams@sandwell.gov.uk</a:t>
            </a:r>
            <a:r>
              <a:rPr lang="en-GB" sz="2700"/>
              <a:t> </a:t>
            </a:r>
          </a:p>
          <a:p>
            <a:pPr>
              <a:lnSpc>
                <a:spcPct val="150000"/>
              </a:lnSpc>
            </a:pPr>
            <a:r>
              <a:rPr lang="en-GB" sz="2700"/>
              <a:t>Nicole Robins - Food and Nutrition </a:t>
            </a:r>
            <a:r>
              <a:rPr lang="en-GB" sz="2700">
                <a:hlinkClick r:id="rId5"/>
              </a:rPr>
              <a:t>Nicole_robins@sandwell.gov.uk</a:t>
            </a:r>
            <a:r>
              <a:rPr lang="en-GB" sz="2700"/>
              <a:t> </a:t>
            </a:r>
          </a:p>
          <a:p>
            <a:pPr marL="0" indent="0">
              <a:buNone/>
            </a:pPr>
            <a:endParaRPr lang="en-GB" sz="1800"/>
          </a:p>
          <a:p>
            <a:r>
              <a:rPr lang="en-GB" sz="2700"/>
              <a:t>Choices inbox – </a:t>
            </a:r>
            <a:r>
              <a:rPr lang="en-GB" sz="2700">
                <a:hlinkClick r:id="rId6"/>
              </a:rPr>
              <a:t>choices_sandwell@sandwell.gov.uk</a:t>
            </a:r>
            <a:r>
              <a:rPr lang="en-GB" sz="2700"/>
              <a:t> 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775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289C9BB8-E956-4295-991B-70BF674FBF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</a:blip>
          <a:srcRect r="10799"/>
          <a:stretch>
            <a:fillRect/>
          </a:stretch>
        </p:blipFill>
        <p:spPr>
          <a:xfrm>
            <a:off x="0" y="5230760"/>
            <a:ext cx="12192000" cy="170730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3018737-9A43-449F-BB30-8FCF9C5CFB01}"/>
              </a:ext>
            </a:extLst>
          </p:cNvPr>
          <p:cNvSpPr/>
          <p:nvPr/>
        </p:nvSpPr>
        <p:spPr>
          <a:xfrm>
            <a:off x="3135086" y="3244334"/>
            <a:ext cx="30796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/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DDEF70-8812-0047-F5EC-4C1A4AB65656}"/>
              </a:ext>
            </a:extLst>
          </p:cNvPr>
          <p:cNvSpPr txBox="1"/>
          <p:nvPr/>
        </p:nvSpPr>
        <p:spPr>
          <a:xfrm>
            <a:off x="634999" y="1425360"/>
            <a:ext cx="10670309" cy="23372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11F84AF5-7361-AEB8-BD81-43610BEED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911" y="139239"/>
            <a:ext cx="11127090" cy="1812771"/>
          </a:xfrm>
        </p:spPr>
        <p:txBody>
          <a:bodyPr>
            <a:normAutofit/>
          </a:bodyPr>
          <a:lstStyle/>
          <a:p>
            <a:pPr algn="ctr"/>
            <a:r>
              <a:rPr lang="en-GB" sz="4800"/>
              <a:t>Sandwell at a glance</a:t>
            </a:r>
            <a:endParaRPr lang="en-GB" sz="40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F81FB6-4389-9D2D-E452-0CDA60641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619" y="1425360"/>
            <a:ext cx="11786328" cy="41159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2800" i="1"/>
          </a:p>
          <a:p>
            <a:r>
              <a:rPr lang="en-GB" sz="2800"/>
              <a:t>Sandwell is 19</a:t>
            </a:r>
            <a:r>
              <a:rPr lang="en-GB" sz="2800" baseline="30000"/>
              <a:t>th</a:t>
            </a:r>
            <a:r>
              <a:rPr lang="en-GB" sz="2800"/>
              <a:t> most deprived LA in England</a:t>
            </a:r>
          </a:p>
          <a:p>
            <a:r>
              <a:rPr lang="en-GB" kern="100">
                <a:ea typeface="Calibri" panose="020F0502020204030204" pitchFamily="34" charset="0"/>
                <a:cs typeface="Times New Roman" panose="02020603050405020304" pitchFamily="18" charset="0"/>
              </a:rPr>
              <a:t>Sandwell has higher than average overweight people</a:t>
            </a:r>
          </a:p>
          <a:p>
            <a:r>
              <a:rPr lang="en-GB" kern="100">
                <a:ea typeface="Calibri" panose="020F0502020204030204" pitchFamily="34" charset="0"/>
                <a:cs typeface="Times New Roman" panose="02020603050405020304" pitchFamily="18" charset="0"/>
              </a:rPr>
              <a:t>More inactive people</a:t>
            </a:r>
          </a:p>
          <a:p>
            <a:r>
              <a:rPr lang="en-GB" kern="100">
                <a:ea typeface="Calibri" panose="020F0502020204030204" pitchFamily="34" charset="0"/>
                <a:cs typeface="Times New Roman" panose="02020603050405020304" pitchFamily="18" charset="0"/>
              </a:rPr>
              <a:t>Lower income</a:t>
            </a:r>
            <a:endParaRPr lang="en-GB" kern="10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kern="100">
                <a:ea typeface="Calibri" panose="020F0502020204030204" pitchFamily="34" charset="0"/>
                <a:cs typeface="Times New Roman" panose="02020603050405020304" pitchFamily="18" charset="0"/>
              </a:rPr>
              <a:t>Higher global majority population</a:t>
            </a:r>
          </a:p>
          <a:p>
            <a:r>
              <a:rPr lang="en-GB" kern="100">
                <a:ea typeface="Calibri" panose="020F0502020204030204" pitchFamily="34" charset="0"/>
                <a:cs typeface="Times New Roman" panose="02020603050405020304" pitchFamily="18" charset="0"/>
              </a:rPr>
              <a:t>Poorer health outcomes</a:t>
            </a:r>
          </a:p>
          <a:p>
            <a:pPr marL="0" indent="0">
              <a:buNone/>
            </a:pPr>
            <a:endParaRPr lang="en-GB" kern="1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kern="1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2800"/>
          </a:p>
        </p:txBody>
      </p:sp>
    </p:spTree>
    <p:extLst>
      <p:ext uri="{BB962C8B-B14F-4D97-AF65-F5344CB8AC3E}">
        <p14:creationId xmlns:p14="http://schemas.microsoft.com/office/powerpoint/2010/main" val="63666362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58DBF-1102-7AB6-4425-6381C82EF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71CDDCB6-0220-62D5-C6B3-6CB588740A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rcRect r="10799"/>
          <a:stretch>
            <a:fillRect/>
          </a:stretch>
        </p:blipFill>
        <p:spPr>
          <a:xfrm>
            <a:off x="0" y="5230760"/>
            <a:ext cx="12192000" cy="170730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EE3CB84-27FA-7487-6B01-4B327C98CADC}"/>
              </a:ext>
            </a:extLst>
          </p:cNvPr>
          <p:cNvSpPr/>
          <p:nvPr/>
        </p:nvSpPr>
        <p:spPr>
          <a:xfrm>
            <a:off x="3135086" y="3244334"/>
            <a:ext cx="30796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/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98E2E4-286A-C2C9-8F1E-62D1AA589D6F}"/>
              </a:ext>
            </a:extLst>
          </p:cNvPr>
          <p:cNvSpPr txBox="1"/>
          <p:nvPr/>
        </p:nvSpPr>
        <p:spPr>
          <a:xfrm>
            <a:off x="634999" y="1425360"/>
            <a:ext cx="10670309" cy="23372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4573B9DD-9C1D-8BDB-AD98-1B4637B16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911" y="139239"/>
            <a:ext cx="11127090" cy="1812771"/>
          </a:xfrm>
        </p:spPr>
        <p:txBody>
          <a:bodyPr>
            <a:normAutofit/>
          </a:bodyPr>
          <a:lstStyle/>
          <a:p>
            <a:pPr algn="ctr"/>
            <a:r>
              <a:rPr lang="en-GB" sz="4800"/>
              <a:t>Sandwell NCMP 24-25</a:t>
            </a:r>
            <a:endParaRPr lang="en-GB" sz="4800">
              <a:solidFill>
                <a:srgbClr val="FF0000"/>
              </a:solidFill>
              <a:ea typeface="Calibri Light"/>
              <a:cs typeface="Calibri Light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92A8BF-6272-BC35-3FFD-49E9561A1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619" y="1425360"/>
            <a:ext cx="11786328" cy="411597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 algn="ctr">
              <a:buNone/>
            </a:pPr>
            <a:endParaRPr lang="en-GB" sz="2800" i="1"/>
          </a:p>
          <a:p>
            <a:r>
              <a:rPr lang="en-GB" sz="2800"/>
              <a:t>Sandwell’s NCMP results are on a negative trend</a:t>
            </a:r>
            <a:endParaRPr lang="en-GB" sz="2800">
              <a:ea typeface="Calibri"/>
              <a:cs typeface="Calibri"/>
            </a:endParaRPr>
          </a:p>
          <a:p>
            <a:r>
              <a:rPr lang="en-GB" kern="100">
                <a:ea typeface="Calibri"/>
                <a:cs typeface="Times New Roman"/>
              </a:rPr>
              <a:t>Sandwell overall is statistically worse than England</a:t>
            </a:r>
          </a:p>
          <a:p>
            <a:r>
              <a:rPr lang="en-GB" kern="100">
                <a:ea typeface="Calibri"/>
                <a:cs typeface="Times New Roman"/>
              </a:rPr>
              <a:t>On average for the past three years, </a:t>
            </a:r>
            <a:r>
              <a:rPr lang="en-GB" b="1" kern="100">
                <a:ea typeface="Calibri"/>
                <a:cs typeface="Times New Roman"/>
              </a:rPr>
              <a:t>570</a:t>
            </a:r>
            <a:r>
              <a:rPr lang="en-GB" kern="100">
                <a:ea typeface="Calibri"/>
                <a:cs typeface="Times New Roman"/>
              </a:rPr>
              <a:t> reception age pupils per year were classed as obese </a:t>
            </a:r>
            <a:r>
              <a:rPr lang="en-GB" kern="100">
                <a:ea typeface="Calibri"/>
                <a:cs typeface="Calibri"/>
              </a:rPr>
              <a:t>(including Severe Obesity)</a:t>
            </a:r>
          </a:p>
          <a:p>
            <a:r>
              <a:rPr lang="en-GB" kern="100">
                <a:ea typeface="Calibri"/>
                <a:cs typeface="Times New Roman"/>
              </a:rPr>
              <a:t>On average </a:t>
            </a:r>
            <a:r>
              <a:rPr lang="en-GB" b="1" kern="100">
                <a:ea typeface="Calibri"/>
                <a:cs typeface="Times New Roman"/>
              </a:rPr>
              <a:t>1,405</a:t>
            </a:r>
            <a:r>
              <a:rPr lang="en-GB" kern="100">
                <a:ea typeface="Calibri"/>
                <a:cs typeface="Times New Roman"/>
              </a:rPr>
              <a:t> Year 6 pupils per year were classed as being </a:t>
            </a:r>
            <a:r>
              <a:rPr lang="en-GB" kern="100">
                <a:ea typeface="Calibri"/>
                <a:cs typeface="Calibri"/>
              </a:rPr>
              <a:t>Obese </a:t>
            </a:r>
          </a:p>
          <a:p>
            <a:r>
              <a:rPr lang="en-GB" kern="100">
                <a:ea typeface="Calibri"/>
                <a:cs typeface="Calibri"/>
              </a:rPr>
              <a:t>5 Years combined data shows that 31% of children measured in reception at a healthy weight were measured as overweight in y6  </a:t>
            </a:r>
            <a:endParaRPr lang="en-GB" kern="100">
              <a:ea typeface="Calibri" panose="020F0502020204030204" pitchFamily="34" charset="0"/>
              <a:cs typeface="Calibri"/>
            </a:endParaRPr>
          </a:p>
          <a:p>
            <a:endParaRPr lang="en-GB" kern="1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kern="100">
                <a:ea typeface="Calibri"/>
                <a:cs typeface="Times New Roman"/>
              </a:rPr>
              <a:t>We also have an issue with underweight children</a:t>
            </a:r>
          </a:p>
          <a:p>
            <a:pPr marL="0" indent="0">
              <a:buNone/>
            </a:pPr>
            <a:r>
              <a:rPr lang="en-GB" sz="1200" kern="100">
                <a:ea typeface="Calibri"/>
                <a:cs typeface="Times New Roman"/>
              </a:rPr>
              <a:t>Source - fingertips</a:t>
            </a:r>
            <a:endParaRPr lang="en-GB" sz="1200" kern="1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kern="1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2800"/>
          </a:p>
        </p:txBody>
      </p:sp>
    </p:spTree>
    <p:extLst>
      <p:ext uri="{BB962C8B-B14F-4D97-AF65-F5344CB8AC3E}">
        <p14:creationId xmlns:p14="http://schemas.microsoft.com/office/powerpoint/2010/main" val="3698562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AD33C-BB37-B9F8-F922-81C9D67D2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7E17B343-2677-21FC-8760-CC176D6153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rcRect r="10799"/>
          <a:stretch>
            <a:fillRect/>
          </a:stretch>
        </p:blipFill>
        <p:spPr>
          <a:xfrm>
            <a:off x="0" y="5316268"/>
            <a:ext cx="12192000" cy="162179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D62DF8E-2CA8-BA95-B24C-78CFFA2400F0}"/>
              </a:ext>
            </a:extLst>
          </p:cNvPr>
          <p:cNvSpPr/>
          <p:nvPr/>
        </p:nvSpPr>
        <p:spPr>
          <a:xfrm>
            <a:off x="3135086" y="3244334"/>
            <a:ext cx="30796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85E308-7757-BC46-F48F-5887CA7ED641}"/>
              </a:ext>
            </a:extLst>
          </p:cNvPr>
          <p:cNvSpPr txBox="1"/>
          <p:nvPr/>
        </p:nvSpPr>
        <p:spPr>
          <a:xfrm>
            <a:off x="634999" y="1425360"/>
            <a:ext cx="10670309" cy="23372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9E8A76-9436-8CF2-A2F6-26A2BF900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en-GB" sz="4400" b="1"/>
            </a:br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621C31-FC6B-777B-B177-CDBCF21A7F74}"/>
              </a:ext>
            </a:extLst>
          </p:cNvPr>
          <p:cNvSpPr txBox="1"/>
          <p:nvPr/>
        </p:nvSpPr>
        <p:spPr>
          <a:xfrm>
            <a:off x="2009525" y="151657"/>
            <a:ext cx="792125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/>
              <a:t>2024-2025 NCMP Data</a:t>
            </a:r>
            <a:endParaRPr lang="en-US">
              <a:ea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551DC-3D38-AD32-87E2-B8E3F31EC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03" y="1191847"/>
            <a:ext cx="6098057" cy="36243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D5D9BC-04FF-95AA-045E-60FC3C86E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4881" y="1191847"/>
            <a:ext cx="5873160" cy="362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30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C25C32-D281-5DB3-2E26-69BEDEA8092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15817" y="462116"/>
            <a:ext cx="11374821" cy="600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81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819851-A692-95B1-F68F-E070BE7619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rcRect r="10799"/>
          <a:stretch>
            <a:fillRect/>
          </a:stretch>
        </p:blipFill>
        <p:spPr>
          <a:xfrm>
            <a:off x="0" y="4808306"/>
            <a:ext cx="12192000" cy="21297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431521-C3F9-54FC-B909-9C5FD3348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353" y="365125"/>
            <a:ext cx="10310447" cy="465871"/>
          </a:xfrm>
        </p:spPr>
        <p:txBody>
          <a:bodyPr>
            <a:normAutofit fontScale="90000"/>
          </a:bodyPr>
          <a:lstStyle/>
          <a:p>
            <a:pPr algn="ctr"/>
            <a:r>
              <a:rPr lang="en-GB"/>
              <a:t>Reception and Year 6 obesity heat map</a:t>
            </a:r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B472CB0-93F3-25BA-8C81-E67FD30823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50133" y="838933"/>
            <a:ext cx="9335425" cy="467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676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92C82-1399-F2CC-284C-E4C0838D5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A8E114C8-C039-C185-EEB9-95F401A5BE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rcRect r="10799"/>
          <a:stretch>
            <a:fillRect/>
          </a:stretch>
        </p:blipFill>
        <p:spPr>
          <a:xfrm>
            <a:off x="0" y="5230760"/>
            <a:ext cx="12192000" cy="170730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A529DB1-1C14-EDD6-ED23-2566C5A22B08}"/>
              </a:ext>
            </a:extLst>
          </p:cNvPr>
          <p:cNvSpPr/>
          <p:nvPr/>
        </p:nvSpPr>
        <p:spPr>
          <a:xfrm>
            <a:off x="3135086" y="3244334"/>
            <a:ext cx="30796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/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7438E1-DD19-FBB0-BB9A-0A56C2545CCF}"/>
              </a:ext>
            </a:extLst>
          </p:cNvPr>
          <p:cNvSpPr txBox="1"/>
          <p:nvPr/>
        </p:nvSpPr>
        <p:spPr>
          <a:xfrm>
            <a:off x="634999" y="1425360"/>
            <a:ext cx="10670309" cy="23372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02809C4E-5BBA-7A38-7A28-63F54968B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911" y="139239"/>
            <a:ext cx="11127090" cy="1812771"/>
          </a:xfrm>
        </p:spPr>
        <p:txBody>
          <a:bodyPr>
            <a:normAutofit/>
          </a:bodyPr>
          <a:lstStyle/>
          <a:p>
            <a:pPr algn="ctr"/>
            <a:r>
              <a:rPr lang="en-GB" sz="4000"/>
              <a:t>A New Approach was needed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CE4B3D-067B-DEC3-224E-286835980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619" y="1316669"/>
            <a:ext cx="11786328" cy="399599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GB" sz="1500" b="1" dirty="0"/>
          </a:p>
          <a:p>
            <a:pPr marL="0" indent="0">
              <a:buNone/>
            </a:pPr>
            <a:r>
              <a:rPr lang="en-GB" sz="3200" b="1" dirty="0"/>
              <a:t>Past schemes and approaches have not reversed the trend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b="1" dirty="0"/>
              <a:t>It was recognised that</a:t>
            </a:r>
          </a:p>
          <a:p>
            <a:r>
              <a:rPr lang="en-GB" sz="3200" dirty="0">
                <a:solidFill>
                  <a:schemeClr val="accent1">
                    <a:lumMod val="75000"/>
                  </a:schemeClr>
                </a:solidFill>
              </a:rPr>
              <a:t>Lots of education for children</a:t>
            </a:r>
          </a:p>
          <a:p>
            <a:r>
              <a:rPr lang="en-GB" sz="3200" dirty="0">
                <a:solidFill>
                  <a:schemeClr val="accent1">
                    <a:lumMod val="75000"/>
                  </a:schemeClr>
                </a:solidFill>
              </a:rPr>
              <a:t>Lots of opportunities for adults</a:t>
            </a:r>
            <a:endParaRPr lang="en-GB" sz="3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GB" sz="3200" b="1" dirty="0"/>
          </a:p>
          <a:p>
            <a:pPr marL="0" indent="0">
              <a:buNone/>
            </a:pPr>
            <a:r>
              <a:rPr lang="en-GB" sz="3200" b="1" dirty="0"/>
              <a:t>Nothing for families to make a change together</a:t>
            </a:r>
          </a:p>
        </p:txBody>
      </p:sp>
    </p:spTree>
    <p:extLst>
      <p:ext uri="{BB962C8B-B14F-4D97-AF65-F5344CB8AC3E}">
        <p14:creationId xmlns:p14="http://schemas.microsoft.com/office/powerpoint/2010/main" val="489163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F7DEB-DBD3-D36B-A14F-0E340BD6A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113ACD40-7D83-69F8-8455-CBE7486C14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rcRect r="10799"/>
          <a:stretch>
            <a:fillRect/>
          </a:stretch>
        </p:blipFill>
        <p:spPr>
          <a:xfrm>
            <a:off x="0" y="5230760"/>
            <a:ext cx="12192000" cy="170730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96D23BF-33EB-002D-5242-39B2DF60DA29}"/>
              </a:ext>
            </a:extLst>
          </p:cNvPr>
          <p:cNvSpPr/>
          <p:nvPr/>
        </p:nvSpPr>
        <p:spPr>
          <a:xfrm>
            <a:off x="3135086" y="3244334"/>
            <a:ext cx="30796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/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FB36CC-C7D7-181E-B837-000C10E2CA44}"/>
              </a:ext>
            </a:extLst>
          </p:cNvPr>
          <p:cNvSpPr txBox="1"/>
          <p:nvPr/>
        </p:nvSpPr>
        <p:spPr>
          <a:xfrm>
            <a:off x="634999" y="1425360"/>
            <a:ext cx="10670309" cy="23372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18C7EC01-D697-F753-73A5-FB2E1002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911" y="28627"/>
            <a:ext cx="11127090" cy="1812771"/>
          </a:xfrm>
        </p:spPr>
        <p:txBody>
          <a:bodyPr>
            <a:normAutofit/>
          </a:bodyPr>
          <a:lstStyle/>
          <a:p>
            <a:pPr algn="ctr"/>
            <a:r>
              <a:rPr lang="en-GB" sz="4800" dirty="0"/>
              <a:t>Choices:</a:t>
            </a:r>
            <a:br>
              <a:rPr lang="en-GB" sz="4000" dirty="0"/>
            </a:br>
            <a:r>
              <a:rPr lang="en-GB" sz="4000" dirty="0"/>
              <a:t>A New Approach &amp;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349F41-0344-92FC-EECE-6A99912678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619" y="1315566"/>
            <a:ext cx="11786328" cy="411597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ctr">
              <a:buNone/>
            </a:pPr>
            <a:endParaRPr lang="en-GB" sz="1500" dirty="0"/>
          </a:p>
          <a:p>
            <a:r>
              <a:rPr lang="en-GB" sz="2800" dirty="0"/>
              <a:t>In-house team of three staff in place to support schools, families and communities</a:t>
            </a:r>
            <a:r>
              <a:rPr lang="en-GB" dirty="0"/>
              <a:t> from a </a:t>
            </a:r>
            <a:r>
              <a:rPr lang="en-GB" b="1" dirty="0"/>
              <a:t>holistic approach</a:t>
            </a:r>
            <a:r>
              <a:rPr lang="en-GB" sz="2800" dirty="0"/>
              <a:t>. </a:t>
            </a:r>
            <a:endParaRPr lang="en-GB" sz="2800" dirty="0">
              <a:ea typeface="Calibri"/>
              <a:cs typeface="Calibri"/>
            </a:endParaRPr>
          </a:p>
          <a:p>
            <a:pPr marL="0" indent="0" algn="ctr">
              <a:buNone/>
            </a:pPr>
            <a:endParaRPr lang="en-GB" sz="1500" dirty="0"/>
          </a:p>
          <a:p>
            <a:r>
              <a:rPr lang="en-GB" sz="2800" dirty="0"/>
              <a:t>Taking a family centred approach to create healthier people and places -including older and younger siblings (subject to age appropriate activities)</a:t>
            </a:r>
            <a:endParaRPr lang="en-GB" sz="2800" dirty="0">
              <a:ea typeface="Calibri"/>
              <a:cs typeface="Calibri"/>
            </a:endParaRPr>
          </a:p>
          <a:p>
            <a:pPr marL="0" indent="0" algn="ctr">
              <a:buNone/>
            </a:pPr>
            <a:endParaRPr lang="en-GB" sz="1500" dirty="0"/>
          </a:p>
          <a:p>
            <a:r>
              <a:rPr lang="en-GB" sz="2800" dirty="0"/>
              <a:t>Delivering a range of activities, food and wellbeing opportunities to </a:t>
            </a:r>
            <a:r>
              <a:rPr lang="en-GB" sz="2800" b="1" dirty="0"/>
              <a:t>make family memories </a:t>
            </a:r>
            <a:r>
              <a:rPr lang="en-GB" sz="2800" dirty="0"/>
              <a:t>– no mention of health, weight etc</a:t>
            </a:r>
            <a:endParaRPr lang="en-GB" sz="2800" dirty="0">
              <a:ea typeface="Calibri"/>
              <a:cs typeface="Calibri"/>
            </a:endParaRPr>
          </a:p>
          <a:p>
            <a:pPr marL="0" indent="0" algn="ctr">
              <a:buNone/>
            </a:pPr>
            <a:endParaRPr lang="en-GB" sz="1300" dirty="0"/>
          </a:p>
          <a:p>
            <a:r>
              <a:rPr lang="en-GB" sz="2800" dirty="0"/>
              <a:t>Created in consultation with stakeholders including school nurses </a:t>
            </a:r>
            <a:endParaRPr lang="en-GB" sz="2800" dirty="0">
              <a:ea typeface="Calibri"/>
              <a:cs typeface="Calibri"/>
            </a:endParaRPr>
          </a:p>
          <a:p>
            <a:pPr marL="0" indent="0" algn="ctr">
              <a:buNone/>
            </a:pPr>
            <a:endParaRPr lang="en-GB" sz="2800" i="1" dirty="0"/>
          </a:p>
        </p:txBody>
      </p:sp>
    </p:spTree>
    <p:extLst>
      <p:ext uri="{BB962C8B-B14F-4D97-AF65-F5344CB8AC3E}">
        <p14:creationId xmlns:p14="http://schemas.microsoft.com/office/powerpoint/2010/main" val="3702192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6769B-6194-31EA-376E-F911BCC51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F77F135B-3F34-1ABE-B057-84122D81A6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rcRect r="10799"/>
          <a:stretch>
            <a:fillRect/>
          </a:stretch>
        </p:blipFill>
        <p:spPr>
          <a:xfrm>
            <a:off x="0" y="5830528"/>
            <a:ext cx="12192000" cy="110753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24DAC8F-E2C6-AEE3-1EC7-BF95D8F3C593}"/>
              </a:ext>
            </a:extLst>
          </p:cNvPr>
          <p:cNvSpPr/>
          <p:nvPr/>
        </p:nvSpPr>
        <p:spPr>
          <a:xfrm>
            <a:off x="1916936" y="2047414"/>
            <a:ext cx="4297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/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71A595-3048-EE6A-86B4-A6C8AE699FF6}"/>
              </a:ext>
            </a:extLst>
          </p:cNvPr>
          <p:cNvSpPr txBox="1"/>
          <p:nvPr/>
        </p:nvSpPr>
        <p:spPr>
          <a:xfrm>
            <a:off x="634999" y="1425360"/>
            <a:ext cx="10670309" cy="23372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39CC2397-90C6-6652-1DF6-469D3EABF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74" y="-204849"/>
            <a:ext cx="11299973" cy="1812771"/>
          </a:xfrm>
        </p:spPr>
        <p:txBody>
          <a:bodyPr>
            <a:normAutofit/>
          </a:bodyPr>
          <a:lstStyle/>
          <a:p>
            <a:pPr algn="ctr"/>
            <a:r>
              <a:rPr lang="en-GB" sz="4800" b="1"/>
              <a:t>How Choices works in Practice</a:t>
            </a:r>
            <a:endParaRPr lang="en-GB" sz="40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8094BF-0308-7B17-1421-38F5529B6D3A}"/>
              </a:ext>
            </a:extLst>
          </p:cNvPr>
          <p:cNvSpPr txBox="1"/>
          <p:nvPr/>
        </p:nvSpPr>
        <p:spPr>
          <a:xfrm>
            <a:off x="886692" y="1213008"/>
            <a:ext cx="10263089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/>
              <a:t>NCMP data focusses the service to priority schools &amp; wards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/>
              <a:t>Flexible to demands and changes with need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/>
              <a:t>Family led service – collaborative approach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/>
              <a:t>All family members participate in the activities together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/>
              <a:t>Learn as we go – and adjust as needed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/>
              <a:t>Expertise within the team to deliver variety of activities to differing communities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/>
              <a:t>Budget for delivery and partners to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/>
              <a:t>Use bookwhen for all activities – gives data &amp; evidence of users accessing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/>
              <a:t>Link into wider PH priorities – oral health, sugar smart, mental well being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/>
              <a:t>Work with wider partners – internal &amp; external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/>
              <a:t>All activities are free to access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000"/>
          </a:p>
          <a:p>
            <a:r>
              <a:rPr lang="en-GB" sz="2200"/>
              <a:t>The Choices team now deliver the community T2 service – further embedding their presence and expertise in the local community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009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CCE78-D6E9-CAAE-F184-261728B58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60346A3F-CEA0-AEE1-F3D6-155920A4B0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rcRect r="10799"/>
          <a:stretch>
            <a:fillRect/>
          </a:stretch>
        </p:blipFill>
        <p:spPr>
          <a:xfrm>
            <a:off x="0" y="4808306"/>
            <a:ext cx="12192000" cy="212975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F6128FA-0CD5-4160-7489-485F1D9E49DB}"/>
              </a:ext>
            </a:extLst>
          </p:cNvPr>
          <p:cNvSpPr/>
          <p:nvPr/>
        </p:nvSpPr>
        <p:spPr>
          <a:xfrm>
            <a:off x="3135086" y="3244334"/>
            <a:ext cx="30796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/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1C4A8E-5614-ED91-C4EF-5F29EADD5C4A}"/>
              </a:ext>
            </a:extLst>
          </p:cNvPr>
          <p:cNvSpPr txBox="1"/>
          <p:nvPr/>
        </p:nvSpPr>
        <p:spPr>
          <a:xfrm>
            <a:off x="634999" y="1425360"/>
            <a:ext cx="10670309" cy="23372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103AB1E9-CDE4-EBA9-D243-BCC817A13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028" y="234643"/>
            <a:ext cx="11299973" cy="1812771"/>
          </a:xfrm>
        </p:spPr>
        <p:txBody>
          <a:bodyPr>
            <a:normAutofit/>
          </a:bodyPr>
          <a:lstStyle/>
          <a:p>
            <a:pPr algn="ctr"/>
            <a:r>
              <a:rPr lang="en-GB" sz="4800" b="1"/>
              <a:t>Who can access Choices?</a:t>
            </a:r>
            <a:endParaRPr lang="en-GB" sz="4000" b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8EB3A7-C327-CE82-DAD5-5D29C0727B65}"/>
              </a:ext>
            </a:extLst>
          </p:cNvPr>
          <p:cNvSpPr txBox="1"/>
          <p:nvPr/>
        </p:nvSpPr>
        <p:spPr>
          <a:xfrm>
            <a:off x="634999" y="2047414"/>
            <a:ext cx="1092200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Families of children aged 5-12 who live, school or have a GP in Sandwell </a:t>
            </a:r>
          </a:p>
          <a:p>
            <a:pPr algn="ctr"/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% of places for school nurse referrals (98</a:t>
            </a:r>
            <a:r>
              <a:rPr lang="en-GB" sz="2400" baseline="30000" dirty="0"/>
              <a:t>th </a:t>
            </a:r>
            <a:r>
              <a:rPr lang="en-GB" sz="2400" dirty="0"/>
              <a:t>centile)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% of places for any Sandwell family to access (live, attend school or GP in Sandwell)</a:t>
            </a:r>
          </a:p>
          <a:p>
            <a:pPr marL="0" indent="0">
              <a:buNone/>
            </a:pPr>
            <a:r>
              <a:rPr lang="en-GB" dirty="0"/>
              <a:t>Removing stigma of only being for referred families</a:t>
            </a:r>
          </a:p>
          <a:p>
            <a:pPr marL="0" indent="0">
              <a:buNone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Some sessions are for targeted schools / families only </a:t>
            </a:r>
            <a:r>
              <a:rPr lang="en-GB" sz="2200" dirty="0"/>
              <a:t>(book when password protected)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Places allocated via school nurses, Book When web pages or Healthy Sandwell team</a:t>
            </a:r>
          </a:p>
        </p:txBody>
      </p:sp>
    </p:spTree>
    <p:extLst>
      <p:ext uri="{BB962C8B-B14F-4D97-AF65-F5344CB8AC3E}">
        <p14:creationId xmlns:p14="http://schemas.microsoft.com/office/powerpoint/2010/main" val="391260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289C9BB8-E956-4295-991B-70BF674FBF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</a:blip>
          <a:srcRect r="10799"/>
          <a:stretch>
            <a:fillRect/>
          </a:stretch>
        </p:blipFill>
        <p:spPr>
          <a:xfrm>
            <a:off x="0" y="4808306"/>
            <a:ext cx="12192000" cy="212975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3018737-9A43-449F-BB30-8FCF9C5CFB01}"/>
              </a:ext>
            </a:extLst>
          </p:cNvPr>
          <p:cNvSpPr/>
          <p:nvPr/>
        </p:nvSpPr>
        <p:spPr>
          <a:xfrm>
            <a:off x="3135086" y="3244334"/>
            <a:ext cx="30796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/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DDEF70-8812-0047-F5EC-4C1A4AB65656}"/>
              </a:ext>
            </a:extLst>
          </p:cNvPr>
          <p:cNvSpPr txBox="1"/>
          <p:nvPr/>
        </p:nvSpPr>
        <p:spPr>
          <a:xfrm>
            <a:off x="634999" y="1425360"/>
            <a:ext cx="10670309" cy="23372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33AD79-CBEE-FCD7-8F79-31FE74DC8A1B}"/>
              </a:ext>
            </a:extLst>
          </p:cNvPr>
          <p:cNvSpPr txBox="1"/>
          <p:nvPr/>
        </p:nvSpPr>
        <p:spPr>
          <a:xfrm>
            <a:off x="982133" y="411215"/>
            <a:ext cx="9656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/>
              <a:t>Choices delivery framework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FABF390-DD44-175E-2B28-554F331C1F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2346061"/>
              </p:ext>
            </p:extLst>
          </p:nvPr>
        </p:nvGraphicFramePr>
        <p:xfrm>
          <a:off x="1238318" y="1425360"/>
          <a:ext cx="9144000" cy="4968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78275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29A59-9985-44E5-0576-75E0A353B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6E35D752-9AC1-3CAD-D2F7-56EE12A238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rcRect r="10799"/>
          <a:stretch>
            <a:fillRect/>
          </a:stretch>
        </p:blipFill>
        <p:spPr>
          <a:xfrm>
            <a:off x="0" y="4808306"/>
            <a:ext cx="12192000" cy="212975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9B6FE86-B4B4-8C6F-5325-D6BDA7C00AA7}"/>
              </a:ext>
            </a:extLst>
          </p:cNvPr>
          <p:cNvSpPr/>
          <p:nvPr/>
        </p:nvSpPr>
        <p:spPr>
          <a:xfrm>
            <a:off x="3135086" y="3244334"/>
            <a:ext cx="30796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/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96B331-1AE5-96A5-93D5-664B2F9D019F}"/>
              </a:ext>
            </a:extLst>
          </p:cNvPr>
          <p:cNvSpPr txBox="1"/>
          <p:nvPr/>
        </p:nvSpPr>
        <p:spPr>
          <a:xfrm>
            <a:off x="634999" y="1425360"/>
            <a:ext cx="10670309" cy="23372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05E14F-5D83-5C9F-3CA3-157873A2B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/>
              <a:t>Sandwell Healthy Weight Offer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4157F76-6FF1-2AD4-2E30-0C89908C5F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2108892"/>
              </p:ext>
            </p:extLst>
          </p:nvPr>
        </p:nvGraphicFramePr>
        <p:xfrm>
          <a:off x="886692" y="1586954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84700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182880"/>
            <a:ext cx="1143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23395D"/>
                </a:solidFill>
              </a:rPr>
              <a:t>Sandwell’s Healthy Lifestyle Referral Pathways</a:t>
            </a:r>
            <a:endParaRPr lang="en-US" sz="2400"/>
          </a:p>
        </p:txBody>
      </p:sp>
      <p:sp>
        <p:nvSpPr>
          <p:cNvPr id="3" name="Shape 1"/>
          <p:cNvSpPr/>
          <p:nvPr/>
        </p:nvSpPr>
        <p:spPr>
          <a:xfrm>
            <a:off x="182880" y="914400"/>
            <a:ext cx="3108960" cy="5303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94A2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182880" y="914400"/>
            <a:ext cx="3108960" cy="548640"/>
          </a:xfrm>
          <a:prstGeom prst="rect">
            <a:avLst/>
          </a:prstGeom>
          <a:solidFill>
            <a:srgbClr val="C94A2F"/>
          </a:solidFill>
          <a:ln w="12700">
            <a:solidFill>
              <a:srgbClr val="C94A2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228600" y="1051560"/>
            <a:ext cx="3017520" cy="2286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</a:rPr>
              <a:t>Choices</a:t>
            </a:r>
          </a:p>
        </p:txBody>
      </p:sp>
      <p:sp>
        <p:nvSpPr>
          <p:cNvPr id="6" name="Shape 4"/>
          <p:cNvSpPr/>
          <p:nvPr/>
        </p:nvSpPr>
        <p:spPr>
          <a:xfrm>
            <a:off x="4206240" y="914400"/>
            <a:ext cx="3291840" cy="5303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5A2D8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4206240" y="914400"/>
            <a:ext cx="3291840" cy="548640"/>
          </a:xfrm>
          <a:prstGeom prst="rect">
            <a:avLst/>
          </a:prstGeom>
          <a:solidFill>
            <a:srgbClr val="5A2D82"/>
          </a:solidFill>
          <a:ln w="12700">
            <a:solidFill>
              <a:srgbClr val="5A2D8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4251960" y="1051560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</a:rPr>
              <a:t>11-18 Healthy Weight</a:t>
            </a:r>
          </a:p>
        </p:txBody>
      </p:sp>
      <p:sp>
        <p:nvSpPr>
          <p:cNvPr id="9" name="Shape 7"/>
          <p:cNvSpPr/>
          <p:nvPr/>
        </p:nvSpPr>
        <p:spPr>
          <a:xfrm>
            <a:off x="8229600" y="914400"/>
            <a:ext cx="3474720" cy="5303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F77B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8229600" y="914400"/>
            <a:ext cx="3474720" cy="548640"/>
          </a:xfrm>
          <a:prstGeom prst="rect">
            <a:avLst/>
          </a:prstGeom>
          <a:solidFill>
            <a:srgbClr val="1F77B4"/>
          </a:solidFill>
          <a:ln w="12700">
            <a:solidFill>
              <a:srgbClr val="1F77B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8275320" y="1051560"/>
            <a:ext cx="3383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</a:rPr>
              <a:t>Adults 18+</a:t>
            </a:r>
          </a:p>
        </p:txBody>
      </p:sp>
      <p:sp>
        <p:nvSpPr>
          <p:cNvPr id="12" name="Text 10"/>
          <p:cNvSpPr/>
          <p:nvPr/>
        </p:nvSpPr>
        <p:spPr>
          <a:xfrm>
            <a:off x="225865" y="1655688"/>
            <a:ext cx="2921781" cy="415075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algn="ctr"/>
            <a:r>
              <a:rPr lang="en-US">
                <a:solidFill>
                  <a:srgbClr val="000000"/>
                </a:solidFill>
              </a:rPr>
              <a:t>Family Programme</a:t>
            </a:r>
          </a:p>
          <a:p>
            <a:pPr algn="ctr"/>
            <a:r>
              <a:rPr lang="en-US">
                <a:solidFill>
                  <a:srgbClr val="000000"/>
                </a:solidFill>
                <a:ea typeface="Calibri"/>
                <a:cs typeface="Calibri"/>
              </a:rPr>
              <a:t>5-12 primary age children</a:t>
            </a:r>
          </a:p>
          <a:p>
            <a:pPr algn="ctr"/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pPr algn="ctr"/>
            <a:endParaRPr lang="en-US">
              <a:solidFill>
                <a:srgbClr val="000000"/>
              </a:solidFill>
            </a:endParaRPr>
          </a:p>
          <a:p>
            <a:pPr algn="ctr"/>
            <a:r>
              <a:rPr lang="en-US">
                <a:solidFill>
                  <a:srgbClr val="000000"/>
                </a:solidFill>
              </a:rPr>
              <a:t>School nurses ID 98th+</a:t>
            </a:r>
            <a:endParaRPr lang="en-US"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>
                <a:solidFill>
                  <a:srgbClr val="000000"/>
                </a:solidFill>
              </a:rPr>
              <a:t>GP </a:t>
            </a:r>
          </a:p>
          <a:p>
            <a:pPr algn="ctr"/>
            <a:r>
              <a:rPr lang="en-US">
                <a:solidFill>
                  <a:srgbClr val="000000"/>
                </a:solidFill>
              </a:rPr>
              <a:t>↓</a:t>
            </a:r>
          </a:p>
          <a:p>
            <a:pPr marL="0" indent="0" algn="ctr">
              <a:buNone/>
            </a:pPr>
            <a:r>
              <a:rPr lang="en-US">
                <a:solidFill>
                  <a:srgbClr val="000000"/>
                </a:solidFill>
              </a:rPr>
              <a:t>Choices </a:t>
            </a:r>
          </a:p>
          <a:p>
            <a:pPr marL="0" indent="0" algn="ctr">
              <a:buNone/>
            </a:pPr>
            <a:r>
              <a:rPr lang="en-US">
                <a:solidFill>
                  <a:srgbClr val="000000"/>
                </a:solidFill>
              </a:rPr>
              <a:t>↓</a:t>
            </a:r>
            <a:endParaRPr lang="en-US"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/>
              <a:t>Open Access programme</a:t>
            </a:r>
          </a:p>
          <a:p>
            <a:pPr marL="0" indent="0" algn="ctr">
              <a:buNone/>
            </a:pPr>
            <a:endParaRPr lang="en-US">
              <a:solidFill>
                <a:schemeClr val="bg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>
              <a:solidFill>
                <a:schemeClr val="bg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>
                <a:solidFill>
                  <a:schemeClr val="bg1">
                    <a:lumMod val="50000"/>
                  </a:schemeClr>
                </a:solidFill>
              </a:rPr>
              <a:t>(Next step)</a:t>
            </a:r>
          </a:p>
          <a:p>
            <a:pPr marL="0" indent="0" algn="ctr">
              <a:buNone/>
            </a:pPr>
            <a:r>
              <a:rPr lang="en-US">
                <a:solidFill>
                  <a:schemeClr val="bg1">
                    <a:lumMod val="50000"/>
                  </a:schemeClr>
                </a:solidFill>
              </a:rPr>
              <a:t>Choices 8 </a:t>
            </a:r>
            <a:r>
              <a:rPr lang="en-US" err="1">
                <a:solidFill>
                  <a:schemeClr val="bg1">
                    <a:lumMod val="50000"/>
                  </a:schemeClr>
                </a:solidFill>
              </a:rPr>
              <a:t>wk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targeted programme</a:t>
            </a:r>
            <a:endParaRPr lang="en-US">
              <a:solidFill>
                <a:schemeClr val="bg1">
                  <a:lumMod val="50000"/>
                </a:schemeClr>
              </a:solidFill>
              <a:ea typeface="Calibri"/>
              <a:cs typeface="Calibri"/>
            </a:endParaRPr>
          </a:p>
          <a:p>
            <a:pPr marL="0" indent="0" algn="ctr">
              <a:buNone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480560" y="1645920"/>
            <a:ext cx="2651760" cy="32004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  <a:p>
            <a:pPr algn="ctr"/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pPr algn="ctr"/>
            <a:r>
              <a:rPr lang="en-US"/>
              <a:t>Child only or Family Programme</a:t>
            </a:r>
          </a:p>
          <a:p>
            <a:pPr algn="ctr"/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pPr algn="ctr"/>
            <a:r>
              <a:rPr lang="en-US">
                <a:solidFill>
                  <a:srgbClr val="000000"/>
                </a:solidFill>
                <a:ea typeface="Calibri"/>
                <a:cs typeface="Calibri"/>
              </a:rPr>
              <a:t>Secondary school age</a:t>
            </a:r>
          </a:p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US">
                <a:solidFill>
                  <a:schemeClr val="bg1">
                    <a:lumMod val="50000"/>
                  </a:schemeClr>
                </a:solidFill>
              </a:rPr>
              <a:t>GP Choices</a:t>
            </a:r>
          </a:p>
          <a:p>
            <a:pPr algn="ctr"/>
            <a:r>
              <a:rPr lang="en-US">
                <a:solidFill>
                  <a:schemeClr val="bg1">
                    <a:lumMod val="50000"/>
                  </a:schemeClr>
                </a:solidFill>
              </a:rPr>
              <a:t>↓</a:t>
            </a:r>
            <a:endParaRPr lang="en-US">
              <a:solidFill>
                <a:schemeClr val="bg1">
                  <a:lumMod val="50000"/>
                </a:schemeClr>
              </a:solidFill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>
                <a:solidFill>
                  <a:schemeClr val="bg1">
                    <a:lumMod val="50000"/>
                  </a:schemeClr>
                </a:solidFill>
              </a:rPr>
              <a:t>Child healthy weight project (8 weeks)</a:t>
            </a:r>
            <a:endParaRPr lang="en-US">
              <a:solidFill>
                <a:schemeClr val="bg1">
                  <a:lumMod val="50000"/>
                </a:schemeClr>
              </a:solidFill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>
                <a:solidFill>
                  <a:schemeClr val="bg1">
                    <a:lumMod val="50000"/>
                  </a:schemeClr>
                </a:solidFill>
              </a:rPr>
              <a:t>↓</a:t>
            </a:r>
            <a:endParaRPr lang="en-US">
              <a:solidFill>
                <a:schemeClr val="bg1">
                  <a:lumMod val="50000"/>
                </a:schemeClr>
              </a:solidFill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>
                <a:solidFill>
                  <a:schemeClr val="bg1">
                    <a:lumMod val="50000"/>
                  </a:schemeClr>
                </a:solidFill>
              </a:rPr>
              <a:t>12 </a:t>
            </a:r>
            <a:r>
              <a:rPr lang="en-US" err="1">
                <a:solidFill>
                  <a:schemeClr val="bg1">
                    <a:lumMod val="50000"/>
                  </a:schemeClr>
                </a:solidFill>
              </a:rPr>
              <a:t>wk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 PA/HW project</a:t>
            </a:r>
            <a:endParaRPr lang="en-US">
              <a:solidFill>
                <a:schemeClr val="bg1">
                  <a:lumMod val="50000"/>
                </a:schemeClr>
              </a:solidFill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>
                <a:solidFill>
                  <a:schemeClr val="bg1">
                    <a:lumMod val="50000"/>
                  </a:schemeClr>
                </a:solidFill>
              </a:rPr>
              <a:t>↓</a:t>
            </a:r>
            <a:endParaRPr lang="en-US">
              <a:solidFill>
                <a:schemeClr val="bg1">
                  <a:lumMod val="50000"/>
                </a:schemeClr>
              </a:solidFill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>
                <a:solidFill>
                  <a:schemeClr val="bg1">
                    <a:lumMod val="50000"/>
                  </a:schemeClr>
                </a:solidFill>
              </a:rPr>
              <a:t>Leisure offer</a:t>
            </a:r>
            <a:endParaRPr lang="en-US">
              <a:solidFill>
                <a:schemeClr val="bg1">
                  <a:lumMod val="50000"/>
                </a:schemeClr>
              </a:solidFill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>
                <a:solidFill>
                  <a:schemeClr val="bg1">
                    <a:lumMod val="50000"/>
                  </a:schemeClr>
                </a:solidFill>
              </a:rPr>
              <a:t>Community offer</a:t>
            </a:r>
            <a:endParaRPr lang="en-US">
              <a:solidFill>
                <a:schemeClr val="bg1">
                  <a:lumMod val="50000"/>
                </a:schemeClr>
              </a:solidFill>
              <a:ea typeface="Calibri"/>
              <a:cs typeface="Calibri"/>
            </a:endParaRPr>
          </a:p>
          <a:p>
            <a:pPr marL="0" indent="0" algn="ctr">
              <a:buNone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458200" y="1645920"/>
            <a:ext cx="2926080" cy="43891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algn="ctr"/>
            <a:r>
              <a:rPr lang="en-US" sz="1600"/>
              <a:t>Referral into Adult only </a:t>
            </a:r>
          </a:p>
          <a:p>
            <a:pPr algn="ctr"/>
            <a:r>
              <a:rPr lang="en-US" sz="1600"/>
              <a:t>or Family Programme</a:t>
            </a:r>
          </a:p>
          <a:p>
            <a:pPr marL="0" indent="0" algn="ctr">
              <a:buNone/>
            </a:pPr>
            <a:endParaRPr lang="en-US" sz="160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en-US" sz="160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sz="1600">
                <a:solidFill>
                  <a:srgbClr val="000000"/>
                </a:solidFill>
              </a:rPr>
              <a:t>Tier 2 Livewell 12 wk plan</a:t>
            </a:r>
            <a:endParaRPr lang="en-US" sz="1600">
              <a:ea typeface="Calibri"/>
              <a:cs typeface="Calibri"/>
            </a:endParaRPr>
          </a:p>
          <a:p>
            <a:pPr algn="ctr"/>
            <a:endParaRPr lang="en-US" sz="1600">
              <a:solidFill>
                <a:srgbClr val="000000"/>
              </a:solidFill>
            </a:endParaRPr>
          </a:p>
          <a:p>
            <a:pPr algn="ctr"/>
            <a:r>
              <a:rPr lang="en-US" sz="1600">
                <a:solidFill>
                  <a:srgbClr val="000000"/>
                </a:solidFill>
              </a:rPr>
              <a:t>GP </a:t>
            </a:r>
            <a:r>
              <a:rPr lang="en-US">
                <a:solidFill>
                  <a:srgbClr val="000000"/>
                </a:solidFill>
              </a:rPr>
              <a:t>→ </a:t>
            </a:r>
            <a:r>
              <a:rPr lang="en-US" sz="1600">
                <a:solidFill>
                  <a:srgbClr val="000000"/>
                </a:solidFill>
              </a:rPr>
              <a:t>Choices (family) or Tier 2 Livewell</a:t>
            </a:r>
          </a:p>
          <a:p>
            <a:pPr algn="ctr"/>
            <a:r>
              <a:rPr lang="en-US" sz="1600">
                <a:solidFill>
                  <a:srgbClr val="000000"/>
                </a:solidFill>
              </a:rPr>
              <a:t>NHS Rehab</a:t>
            </a:r>
          </a:p>
          <a:p>
            <a:pPr algn="ctr"/>
            <a:r>
              <a:rPr lang="en-US" sz="1600">
                <a:solidFill>
                  <a:srgbClr val="000000"/>
                </a:solidFill>
                <a:ea typeface="Calibri"/>
                <a:cs typeface="Calibri"/>
              </a:rPr>
              <a:t>Self referral</a:t>
            </a:r>
            <a:endParaRPr lang="en-US" sz="1600"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 sz="1600">
                <a:solidFill>
                  <a:srgbClr val="000000"/>
                </a:solidFill>
              </a:rPr>
              <a:t>↓</a:t>
            </a:r>
            <a:endParaRPr lang="en-US" sz="1600"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 sz="1600">
                <a:solidFill>
                  <a:srgbClr val="000000"/>
                </a:solidFill>
              </a:rPr>
              <a:t>• Leisure offer</a:t>
            </a:r>
            <a:endParaRPr lang="en-US" sz="1600"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 sz="1600">
                <a:solidFill>
                  <a:srgbClr val="000000"/>
                </a:solidFill>
              </a:rPr>
              <a:t>• Community offer</a:t>
            </a:r>
            <a:endParaRPr lang="en-US" sz="1600"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 sz="1600">
                <a:solidFill>
                  <a:srgbClr val="000000"/>
                </a:solidFill>
              </a:rPr>
              <a:t>↓</a:t>
            </a:r>
            <a:endParaRPr lang="en-US" sz="1600"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 sz="1600">
                <a:solidFill>
                  <a:srgbClr val="000000"/>
                </a:solidFill>
              </a:rPr>
              <a:t>• Exercise Referral</a:t>
            </a:r>
            <a:endParaRPr lang="en-US" sz="1600">
              <a:ea typeface="Calibri"/>
              <a:cs typeface="Calibri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517314" y="2743200"/>
            <a:ext cx="457200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3200">
                <a:solidFill>
                  <a:srgbClr val="FF0000"/>
                </a:solidFill>
              </a:rPr>
              <a:t>➜</a:t>
            </a:r>
          </a:p>
        </p:txBody>
      </p:sp>
      <p:sp>
        <p:nvSpPr>
          <p:cNvPr id="16" name="Text 14"/>
          <p:cNvSpPr/>
          <p:nvPr/>
        </p:nvSpPr>
        <p:spPr>
          <a:xfrm>
            <a:off x="7635240" y="27432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>
                <a:solidFill>
                  <a:srgbClr val="5A2D82"/>
                </a:solidFill>
              </a:rPr>
              <a:t>➜</a:t>
            </a:r>
            <a:endParaRPr lang="en-US" sz="3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42FFA-1649-05E0-563A-46DA0FD8A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6524D0B1-1B05-4798-3952-6273DCC13B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rcRect r="10799"/>
          <a:stretch>
            <a:fillRect/>
          </a:stretch>
        </p:blipFill>
        <p:spPr>
          <a:xfrm>
            <a:off x="0" y="4808306"/>
            <a:ext cx="12192000" cy="212975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0E591E-4C8B-0376-ABAA-F44536C75A6A}"/>
              </a:ext>
            </a:extLst>
          </p:cNvPr>
          <p:cNvSpPr/>
          <p:nvPr/>
        </p:nvSpPr>
        <p:spPr>
          <a:xfrm>
            <a:off x="1916936" y="2047414"/>
            <a:ext cx="4297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/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8CD334-5D48-F2D6-0FE7-57C92218F268}"/>
              </a:ext>
            </a:extLst>
          </p:cNvPr>
          <p:cNvSpPr txBox="1"/>
          <p:nvPr/>
        </p:nvSpPr>
        <p:spPr>
          <a:xfrm>
            <a:off x="634999" y="1425360"/>
            <a:ext cx="10670309" cy="23372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963D2EF5-F56F-4CD9-92BB-6232426C4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028" y="0"/>
            <a:ext cx="11299973" cy="1812771"/>
          </a:xfrm>
        </p:spPr>
        <p:txBody>
          <a:bodyPr>
            <a:normAutofit/>
          </a:bodyPr>
          <a:lstStyle/>
          <a:p>
            <a:pPr algn="ctr"/>
            <a:r>
              <a:rPr lang="en-GB" sz="4800" b="1"/>
              <a:t>Choices </a:t>
            </a:r>
            <a:r>
              <a:rPr lang="en-GB" sz="4000" b="1"/>
              <a:t>Yr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BC9309-4C38-0CDA-E219-B6A3B61F6808}"/>
              </a:ext>
            </a:extLst>
          </p:cNvPr>
          <p:cNvSpPr txBox="1"/>
          <p:nvPr/>
        </p:nvSpPr>
        <p:spPr>
          <a:xfrm>
            <a:off x="886691" y="1325380"/>
            <a:ext cx="976164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NCMP data focusses the service to priority schools &amp; wards – however, in 23-24 </a:t>
            </a:r>
            <a:r>
              <a:rPr lang="en-GB" b="1" dirty="0"/>
              <a:t>every primary school in Sandwell (except one) was above England average for the proportion of overweight and obese children.</a:t>
            </a:r>
            <a:r>
              <a:rPr lang="en-GB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Initially, we approached the ten schools with poorest results and delivered in those schools or community venues in the area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As the word spread about our programme, schools started to approach us to deliver in their schools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Holiday programmes were key to engaging families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70C0"/>
                </a:solidFill>
              </a:rPr>
              <a:t>Over the first nine months of delivery, we offered 284 activities with around 3000 attendances from our families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70C0"/>
                </a:solidFill>
              </a:rPr>
              <a:t>390 families accessed our programme in yr 1, with 310 continuing to book further sessions in yr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>
              <a:solidFill>
                <a:srgbClr val="FF000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4693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4A73E-229B-E846-69C2-0CBFD48F9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0E7F7441-6158-F873-D938-23150C97E7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rcRect r="10799"/>
          <a:stretch>
            <a:fillRect/>
          </a:stretch>
        </p:blipFill>
        <p:spPr>
          <a:xfrm>
            <a:off x="0" y="4808306"/>
            <a:ext cx="12192000" cy="212975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11675EC-D72B-E29C-1E73-F686010A9E55}"/>
              </a:ext>
            </a:extLst>
          </p:cNvPr>
          <p:cNvSpPr/>
          <p:nvPr/>
        </p:nvSpPr>
        <p:spPr>
          <a:xfrm>
            <a:off x="1916936" y="2047414"/>
            <a:ext cx="4297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/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E9C2B9-D1B5-D11B-B77E-761A31568667}"/>
              </a:ext>
            </a:extLst>
          </p:cNvPr>
          <p:cNvSpPr txBox="1"/>
          <p:nvPr/>
        </p:nvSpPr>
        <p:spPr>
          <a:xfrm>
            <a:off x="634999" y="1425360"/>
            <a:ext cx="10670309" cy="23372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C7243AAC-742D-0EF6-6E14-28FF5DEF5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79" y="-193082"/>
            <a:ext cx="11299973" cy="1812771"/>
          </a:xfrm>
        </p:spPr>
        <p:txBody>
          <a:bodyPr>
            <a:normAutofit/>
          </a:bodyPr>
          <a:lstStyle/>
          <a:p>
            <a:pPr algn="ctr"/>
            <a:r>
              <a:rPr lang="en-GB" sz="4800" b="1"/>
              <a:t>Choices </a:t>
            </a:r>
            <a:r>
              <a:rPr lang="en-GB" sz="4000"/>
              <a:t>Yr 2 Plans</a:t>
            </a:r>
            <a:endParaRPr lang="en-GB" sz="40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BFFE89-F08F-23E0-DB48-DE095B3EB97F}"/>
              </a:ext>
            </a:extLst>
          </p:cNvPr>
          <p:cNvSpPr txBox="1"/>
          <p:nvPr/>
        </p:nvSpPr>
        <p:spPr>
          <a:xfrm>
            <a:off x="975069" y="1425360"/>
            <a:ext cx="987974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Direct referrals from School Nurses for a supported family programme for the top 1% - currently around 400 children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Pilot an 8 week GP referral programme within a cluster of GP practices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Expand workshops in school and community venues – familiar and accessible centres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Expand cooking sessions beyond one or two venues – maps into latest food standards policy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Continue with open access opportunities in holidays and term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Choices staff move from fixed term to permanent roles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0000"/>
                </a:solidFill>
              </a:rPr>
              <a:t>Learning from Choices has informed new T2 delivery partnership with Kore Leisure Centres &amp; community delivery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0000"/>
                </a:solidFill>
              </a:rPr>
              <a:t>Other LA’s have enquired about our Choices model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3620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tanding around a map&#10;&#10;AI-generated content may be incorrect.">
            <a:extLst>
              <a:ext uri="{FF2B5EF4-FFF2-40B4-BE49-F238E27FC236}">
                <a16:creationId xmlns:a16="http://schemas.microsoft.com/office/drawing/2014/main" id="{B1C36E1A-2428-C18E-9B87-A62BE875B7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8" r="11788"/>
          <a:stretch>
            <a:fillRect/>
          </a:stretch>
        </p:blipFill>
        <p:spPr bwMode="auto">
          <a:xfrm rot="4717682">
            <a:off x="459359" y="253357"/>
            <a:ext cx="2856865" cy="2857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A person climbing a building&#10;&#10;AI-generated content may be incorrect.">
            <a:extLst>
              <a:ext uri="{FF2B5EF4-FFF2-40B4-BE49-F238E27FC236}">
                <a16:creationId xmlns:a16="http://schemas.microsoft.com/office/drawing/2014/main" id="{5BF0294B-3AB8-B4C9-54BE-186CA5A260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54137">
            <a:off x="4663854" y="3637288"/>
            <a:ext cx="2047875" cy="2730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673FEF-0793-A2D7-0F58-797F271542F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91" b="8754"/>
          <a:stretch>
            <a:fillRect/>
          </a:stretch>
        </p:blipFill>
        <p:spPr bwMode="auto">
          <a:xfrm>
            <a:off x="555532" y="4410791"/>
            <a:ext cx="3609975" cy="15989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A group of plants in a tray&#10;&#10;AI-generated content may be incorrect.">
            <a:extLst>
              <a:ext uri="{FF2B5EF4-FFF2-40B4-BE49-F238E27FC236}">
                <a16:creationId xmlns:a16="http://schemas.microsoft.com/office/drawing/2014/main" id="{E4E56BD2-F963-BAFE-2C07-63E856EB1B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28872">
            <a:off x="9355697" y="281772"/>
            <a:ext cx="2334895" cy="2924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A person sitting on a chair by a lake&#10;&#10;AI-generated content may be incorrect.">
            <a:extLst>
              <a:ext uri="{FF2B5EF4-FFF2-40B4-BE49-F238E27FC236}">
                <a16:creationId xmlns:a16="http://schemas.microsoft.com/office/drawing/2014/main" id="{F03476BC-B5AB-6ECB-E8E2-A941DA418EC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0411">
            <a:off x="8647601" y="3484169"/>
            <a:ext cx="2327910" cy="3105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A person holding a baby&#10;&#10;AI-generated content may be incorrect.">
            <a:extLst>
              <a:ext uri="{FF2B5EF4-FFF2-40B4-BE49-F238E27FC236}">
                <a16:creationId xmlns:a16="http://schemas.microsoft.com/office/drawing/2014/main" id="{42101F2F-EF51-59D7-C696-8F51EC731D6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93700">
            <a:off x="3324845" y="798183"/>
            <a:ext cx="2727411" cy="2044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A group of people feeding cows&#10;&#10;AI-generated content may be incorrect.">
            <a:extLst>
              <a:ext uri="{FF2B5EF4-FFF2-40B4-BE49-F238E27FC236}">
                <a16:creationId xmlns:a16="http://schemas.microsoft.com/office/drawing/2014/main" id="{CFDFEA26-C410-D521-59CB-5CF548528DD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8699">
            <a:off x="6212202" y="86401"/>
            <a:ext cx="2713990" cy="3619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72684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48E8F-E2EA-50C4-5155-C34731179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A0A69A5E-EBED-E5C5-A5B7-AABA4B4AF6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rcRect r="10799"/>
          <a:stretch>
            <a:fillRect/>
          </a:stretch>
        </p:blipFill>
        <p:spPr>
          <a:xfrm>
            <a:off x="0" y="4808306"/>
            <a:ext cx="12192000" cy="212975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890CF24-E114-DEBA-577D-08E6D5A57596}"/>
              </a:ext>
            </a:extLst>
          </p:cNvPr>
          <p:cNvSpPr/>
          <p:nvPr/>
        </p:nvSpPr>
        <p:spPr>
          <a:xfrm>
            <a:off x="3135086" y="3244334"/>
            <a:ext cx="30796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/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0F3666-9764-644B-44A5-FBE558201418}"/>
              </a:ext>
            </a:extLst>
          </p:cNvPr>
          <p:cNvSpPr txBox="1"/>
          <p:nvPr/>
        </p:nvSpPr>
        <p:spPr>
          <a:xfrm>
            <a:off x="634999" y="1425360"/>
            <a:ext cx="10670309" cy="23372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C7F00B-015A-9CC8-7D26-ADEA34132CDC}"/>
              </a:ext>
            </a:extLst>
          </p:cNvPr>
          <p:cNvSpPr txBox="1"/>
          <p:nvPr/>
        </p:nvSpPr>
        <p:spPr>
          <a:xfrm>
            <a:off x="493585" y="329320"/>
            <a:ext cx="1095313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400"/>
              <a:t>As reception NCMP results show, work is needed at pre-school age:</a:t>
            </a:r>
          </a:p>
          <a:p>
            <a:pPr marL="0" indent="0">
              <a:buNone/>
            </a:pPr>
            <a:endParaRPr lang="en-GB" sz="1800"/>
          </a:p>
          <a:p>
            <a:pPr marL="0" indent="0">
              <a:buNone/>
            </a:pPr>
            <a:r>
              <a:rPr lang="en-GB" sz="1800" b="1"/>
              <a:t>Early years offer </a:t>
            </a:r>
          </a:p>
          <a:p>
            <a:pPr marL="0" indent="0">
              <a:buNone/>
            </a:pPr>
            <a:endParaRPr lang="en-GB" sz="1800" b="1"/>
          </a:p>
          <a:p>
            <a:pPr marL="0" indent="0">
              <a:buNone/>
            </a:pPr>
            <a:r>
              <a:rPr lang="en-GB" sz="1800" b="1"/>
              <a:t>Family Hubs</a:t>
            </a:r>
            <a:endParaRPr lang="en-GB" sz="1800"/>
          </a:p>
          <a:p>
            <a:pPr marL="0" indent="0">
              <a:buNone/>
            </a:pPr>
            <a:r>
              <a:rPr lang="en-GB" sz="1800"/>
              <a:t>services and support for all families in Sandwell with children aged 0 to 19 (or 25 with SEND) and extra support is available for families during pregnancy and in your baby’s first years.</a:t>
            </a:r>
          </a:p>
          <a:p>
            <a:pPr marL="0" indent="0">
              <a:buNone/>
            </a:pPr>
            <a:r>
              <a:rPr lang="en-GB" sz="1800">
                <a:hlinkClick r:id="rId3"/>
              </a:rPr>
              <a:t>https://www.sandwellfamilyhubs.com/</a:t>
            </a:r>
            <a:r>
              <a:rPr lang="en-GB" sz="1800"/>
              <a:t> </a:t>
            </a:r>
          </a:p>
          <a:p>
            <a:pPr marL="0" indent="0">
              <a:buNone/>
            </a:pPr>
            <a:endParaRPr lang="en-GB" sz="1800"/>
          </a:p>
          <a:p>
            <a:pPr marL="0" indent="0">
              <a:buNone/>
            </a:pPr>
            <a:endParaRPr lang="en-GB" sz="1800"/>
          </a:p>
          <a:p>
            <a:pPr marL="0" indent="0">
              <a:buNone/>
            </a:pPr>
            <a:r>
              <a:rPr lang="en-GB" sz="1800" b="1"/>
              <a:t>Changes</a:t>
            </a:r>
            <a:endParaRPr lang="en-GB" sz="1800"/>
          </a:p>
          <a:p>
            <a:pPr marL="0" indent="0">
              <a:buNone/>
            </a:pPr>
            <a:r>
              <a:rPr lang="en-GB" sz="1800"/>
              <a:t>Changes programmes help parents throughout their parenting journey, starting from Antenatal. </a:t>
            </a:r>
          </a:p>
          <a:p>
            <a:pPr marL="0" indent="0">
              <a:buNone/>
            </a:pPr>
            <a:endParaRPr lang="en-GB" sz="1400"/>
          </a:p>
          <a:p>
            <a:pPr marL="0" indent="0">
              <a:buNone/>
            </a:pPr>
            <a:r>
              <a:rPr lang="en-GB" sz="1800"/>
              <a:t>Booking </a:t>
            </a:r>
            <a:r>
              <a:rPr lang="en-GB" sz="1800">
                <a:hlinkClick r:id="rId4"/>
              </a:rPr>
              <a:t>https://bookwhen.com/book4changes#focus=ev-sbwq-20250114113000</a:t>
            </a:r>
            <a:r>
              <a:rPr lang="en-GB" sz="1800"/>
              <a:t> </a:t>
            </a:r>
          </a:p>
          <a:p>
            <a:pPr marL="0" indent="0">
              <a:buNone/>
            </a:pPr>
            <a:endParaRPr lang="en-GB" sz="1400"/>
          </a:p>
          <a:p>
            <a:pPr marL="0" indent="0">
              <a:buNone/>
            </a:pPr>
            <a:endParaRPr lang="en-GB" sz="1400"/>
          </a:p>
          <a:p>
            <a:pPr marL="0" indent="0">
              <a:buNone/>
            </a:pPr>
            <a:r>
              <a:rPr lang="en-GB" sz="1800" b="1"/>
              <a:t>Choices continues the journey from Family Hubs and Changes</a:t>
            </a:r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18565192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BCF73-7001-F257-BC09-8C00E7E1C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B5BE2523-561A-7AAA-6604-7B383812A0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rcRect r="10799"/>
          <a:stretch>
            <a:fillRect/>
          </a:stretch>
        </p:blipFill>
        <p:spPr>
          <a:xfrm>
            <a:off x="0" y="5070822"/>
            <a:ext cx="12192000" cy="186724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D34E260-8A34-0062-4FE7-05424970506C}"/>
              </a:ext>
            </a:extLst>
          </p:cNvPr>
          <p:cNvSpPr/>
          <p:nvPr/>
        </p:nvSpPr>
        <p:spPr>
          <a:xfrm>
            <a:off x="3135086" y="3244334"/>
            <a:ext cx="30796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/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AF6FF1-03DA-805A-CC3C-51DE2A094B67}"/>
              </a:ext>
            </a:extLst>
          </p:cNvPr>
          <p:cNvSpPr txBox="1"/>
          <p:nvPr/>
        </p:nvSpPr>
        <p:spPr>
          <a:xfrm>
            <a:off x="634999" y="1425360"/>
            <a:ext cx="10670309" cy="23372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5B51E80-AAF2-A518-83F2-4A70156D6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117161"/>
            <a:ext cx="10960510" cy="704658"/>
          </a:xfrm>
        </p:spPr>
        <p:txBody>
          <a:bodyPr/>
          <a:lstStyle/>
          <a:p>
            <a:pPr algn="ctr"/>
            <a:r>
              <a:rPr lang="en-GB" b="1"/>
              <a:t>How to access Healthy Lifestyle Services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152FDB-8D7D-1C8F-D68E-F01430349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999" y="77065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000"/>
          </a:p>
          <a:p>
            <a:pPr marL="0" indent="0">
              <a:buNone/>
            </a:pPr>
            <a:r>
              <a:rPr lang="en-GB" sz="2000"/>
              <a:t>Our referral form is embedded into the clinical systems at GP practices. School Nurses refer in or anyone can complete a Healthy Sandwell enquiry form online </a:t>
            </a:r>
            <a:r>
              <a:rPr lang="en-GB" sz="2000">
                <a:hlinkClick r:id="rId3"/>
              </a:rPr>
              <a:t>https://www.healthysandwell.co.uk/contact-us/</a:t>
            </a:r>
            <a:r>
              <a:rPr lang="en-GB" sz="2000"/>
              <a:t> </a:t>
            </a:r>
          </a:p>
          <a:p>
            <a:pPr marL="0" indent="0">
              <a:buNone/>
            </a:pPr>
            <a:endParaRPr lang="en-GB" sz="2000"/>
          </a:p>
          <a:p>
            <a:pPr marL="0" indent="0">
              <a:buNone/>
            </a:pPr>
            <a:endParaRPr lang="en-GB" sz="2000"/>
          </a:p>
          <a:p>
            <a:pPr marL="0" indent="0">
              <a:buNone/>
            </a:pPr>
            <a:r>
              <a:rPr lang="en-GB" sz="2000"/>
              <a:t>Healthy Sandwell contact: 0800 011 4656 or 0121 569 5100</a:t>
            </a:r>
          </a:p>
          <a:p>
            <a:pPr marL="0" indent="0">
              <a:buNone/>
            </a:pPr>
            <a:r>
              <a:rPr lang="en-GB" sz="2000"/>
              <a:t>Email </a:t>
            </a:r>
            <a:r>
              <a:rPr lang="en-GB" sz="2000">
                <a:hlinkClick r:id="rId4"/>
              </a:rPr>
              <a:t>LS@nhs.net</a:t>
            </a:r>
            <a:endParaRPr lang="en-GB" sz="2000"/>
          </a:p>
          <a:p>
            <a:pPr marL="0" indent="0">
              <a:buNone/>
            </a:pPr>
            <a:r>
              <a:rPr lang="en-GB" sz="2000"/>
              <a:t>Choices webpage </a:t>
            </a:r>
            <a:r>
              <a:rPr lang="en-GB" sz="2000">
                <a:hlinkClick r:id="rId5"/>
              </a:rPr>
              <a:t>https://www.healthysandwell.co.uk/choices/</a:t>
            </a:r>
            <a:r>
              <a:rPr lang="en-GB" sz="2000"/>
              <a:t> </a:t>
            </a:r>
          </a:p>
          <a:p>
            <a:pPr marL="0" indent="0">
              <a:buNone/>
            </a:pPr>
            <a:r>
              <a:rPr lang="en-GB" sz="2000"/>
              <a:t>Choices booking page </a:t>
            </a:r>
            <a:r>
              <a:rPr lang="en-GB" sz="2000">
                <a:hlinkClick r:id="rId6"/>
              </a:rPr>
              <a:t>https://bookwhen.com/choices</a:t>
            </a:r>
            <a:endParaRPr lang="en-GB" sz="2000"/>
          </a:p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87A809-9817-0802-0A8E-67E91831B6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40101" y="1729796"/>
            <a:ext cx="3410498" cy="476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1199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B49EF-82CC-51A6-C4FB-F3C70C6F8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21B59AA2-51E2-2C6F-8FD3-ECCF9FA469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rcRect r="10799"/>
          <a:stretch>
            <a:fillRect/>
          </a:stretch>
        </p:blipFill>
        <p:spPr>
          <a:xfrm>
            <a:off x="0" y="4808306"/>
            <a:ext cx="12192000" cy="212975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82DBEAA-8123-86AE-C3F0-32349C2F97B9}"/>
              </a:ext>
            </a:extLst>
          </p:cNvPr>
          <p:cNvSpPr/>
          <p:nvPr/>
        </p:nvSpPr>
        <p:spPr>
          <a:xfrm>
            <a:off x="3135086" y="3244334"/>
            <a:ext cx="30796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/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964802-3A1A-F74A-2117-2936C58CBC87}"/>
              </a:ext>
            </a:extLst>
          </p:cNvPr>
          <p:cNvSpPr txBox="1"/>
          <p:nvPr/>
        </p:nvSpPr>
        <p:spPr>
          <a:xfrm>
            <a:off x="634999" y="1425360"/>
            <a:ext cx="10670309" cy="23372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2AB10A-2AF9-E624-E203-12B6A096F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/>
              <a:t>Choices Video links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1817A2-FAFE-A80B-EE3D-52C411B163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>
              <a:hlinkClick r:id="rId3"/>
            </a:endParaRPr>
          </a:p>
          <a:p>
            <a:pPr marL="0" indent="0">
              <a:buNone/>
            </a:pPr>
            <a:endParaRPr lang="en-GB">
              <a:hlinkClick r:id="rId3"/>
            </a:endParaRPr>
          </a:p>
          <a:p>
            <a:pPr marL="0" indent="0" algn="ctr">
              <a:buNone/>
            </a:pPr>
            <a:r>
              <a:rPr lang="en-GB">
                <a:hlinkClick r:id="rId3"/>
              </a:rPr>
              <a:t>Meet our Choices Team for free family activities in Sandwell! – YouTube</a:t>
            </a:r>
            <a:endParaRPr lang="en-GB"/>
          </a:p>
          <a:p>
            <a:pPr marL="0" indent="0" algn="ctr">
              <a:buNone/>
            </a:pPr>
            <a:endParaRPr lang="en-GB"/>
          </a:p>
          <a:p>
            <a:pPr marL="0" indent="0" algn="ctr">
              <a:buNone/>
            </a:pPr>
            <a:r>
              <a:rPr lang="en-GB" u="sng">
                <a:hlinkClick r:id="rId4"/>
              </a:rPr>
              <a:t>Choices Case Study</a:t>
            </a:r>
            <a:r>
              <a:rPr lang="en-GB"/>
              <a:t> </a:t>
            </a:r>
          </a:p>
          <a:p>
            <a:pPr marL="0" indent="0">
              <a:buNone/>
            </a:pPr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6209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387BD-26FD-BE85-8CF0-14AC16033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0B90CB49-550B-C5A2-C723-B74431EA45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rcRect r="10799"/>
          <a:stretch>
            <a:fillRect/>
          </a:stretch>
        </p:blipFill>
        <p:spPr>
          <a:xfrm>
            <a:off x="0" y="4808306"/>
            <a:ext cx="12192000" cy="212975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75A67E-AF2D-F185-E896-CC68B8FF9593}"/>
              </a:ext>
            </a:extLst>
          </p:cNvPr>
          <p:cNvSpPr/>
          <p:nvPr/>
        </p:nvSpPr>
        <p:spPr>
          <a:xfrm>
            <a:off x="3135086" y="3244334"/>
            <a:ext cx="30796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/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90AA20-5414-1BF1-5280-62DF7FB45CB2}"/>
              </a:ext>
            </a:extLst>
          </p:cNvPr>
          <p:cNvSpPr txBox="1"/>
          <p:nvPr/>
        </p:nvSpPr>
        <p:spPr>
          <a:xfrm>
            <a:off x="634999" y="1425360"/>
            <a:ext cx="10670309" cy="23372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D7936-62A7-B172-B140-980C49141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708" y="18487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b="1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27929446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289C9BB8-E956-4295-991B-70BF674FBF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rcRect r="10799"/>
          <a:stretch>
            <a:fillRect/>
          </a:stretch>
        </p:blipFill>
        <p:spPr>
          <a:xfrm>
            <a:off x="0" y="4808306"/>
            <a:ext cx="12192000" cy="212975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3018737-9A43-449F-BB30-8FCF9C5CFB01}"/>
              </a:ext>
            </a:extLst>
          </p:cNvPr>
          <p:cNvSpPr/>
          <p:nvPr/>
        </p:nvSpPr>
        <p:spPr>
          <a:xfrm>
            <a:off x="3135086" y="3244334"/>
            <a:ext cx="30796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/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DDEF70-8812-0047-F5EC-4C1A4AB65656}"/>
              </a:ext>
            </a:extLst>
          </p:cNvPr>
          <p:cNvSpPr txBox="1"/>
          <p:nvPr/>
        </p:nvSpPr>
        <p:spPr>
          <a:xfrm>
            <a:off x="634999" y="1425360"/>
            <a:ext cx="10670309" cy="23372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/>
          </a:p>
        </p:txBody>
      </p:sp>
      <p:pic>
        <p:nvPicPr>
          <p:cNvPr id="4" name="Picture 3" descr="A colorful background with white text&#10;&#10;Description automatically generated">
            <a:extLst>
              <a:ext uri="{FF2B5EF4-FFF2-40B4-BE49-F238E27FC236}">
                <a16:creationId xmlns:a16="http://schemas.microsoft.com/office/drawing/2014/main" id="{FAC6CEBB-0949-4435-95FA-B72490F8E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096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90035503027E4BA87A3B67CC0340A0" ma:contentTypeVersion="17" ma:contentTypeDescription="Create a new document." ma:contentTypeScope="" ma:versionID="4d0c991bce5f4c6142ff28a6fe5113ed">
  <xsd:schema xmlns:xsd="http://www.w3.org/2001/XMLSchema" xmlns:xs="http://www.w3.org/2001/XMLSchema" xmlns:p="http://schemas.microsoft.com/office/2006/metadata/properties" xmlns:ns3="b223416d-15a6-4e1c-bd30-51c1452e0ba0" xmlns:ns4="c5815f3a-a50e-4f59-a07a-a47014ccf02f" targetNamespace="http://schemas.microsoft.com/office/2006/metadata/properties" ma:root="true" ma:fieldsID="5fb2a463d125a94197d1c9d879c6a4a5" ns3:_="" ns4:_="">
    <xsd:import namespace="b223416d-15a6-4e1c-bd30-51c1452e0ba0"/>
    <xsd:import namespace="c5815f3a-a50e-4f59-a07a-a47014ccf02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23416d-15a6-4e1c-bd30-51c1452e0b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815f3a-a50e-4f59-a07a-a47014ccf02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223416d-15a6-4e1c-bd30-51c1452e0ba0" xsi:nil="true"/>
  </documentManagement>
</p:properties>
</file>

<file path=customXml/itemProps1.xml><?xml version="1.0" encoding="utf-8"?>
<ds:datastoreItem xmlns:ds="http://schemas.openxmlformats.org/officeDocument/2006/customXml" ds:itemID="{FCC23CC6-5D4E-4802-A1A7-76CFFBA45C1A}">
  <ds:schemaRefs>
    <ds:schemaRef ds:uri="b223416d-15a6-4e1c-bd30-51c1452e0ba0"/>
    <ds:schemaRef ds:uri="c5815f3a-a50e-4f59-a07a-a47014ccf02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781074F-84D3-4A8E-A261-0685A250C2B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01319EF-0413-446C-9105-C8AE057F2A13}">
  <ds:schemaRefs>
    <ds:schemaRef ds:uri="b223416d-15a6-4e1c-bd30-51c1452e0ba0"/>
    <ds:schemaRef ds:uri="c5815f3a-a50e-4f59-a07a-a47014ccf02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a4c0f89b-23b9-49eb-a8bf-244fb0a4cffc}" enabled="0" method="" siteId="{a4c0f89b-23b9-49eb-a8bf-244fb0a4c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1133</Words>
  <Application>Microsoft Office PowerPoint</Application>
  <PresentationFormat>Widescreen</PresentationFormat>
  <Paragraphs>206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Aptos</vt:lpstr>
      <vt:lpstr>Arial</vt:lpstr>
      <vt:lpstr>Calibri</vt:lpstr>
      <vt:lpstr>Calibri Light</vt:lpstr>
      <vt:lpstr>Office Theme</vt:lpstr>
      <vt:lpstr>Sandwell Public Health Healthy Place Team</vt:lpstr>
      <vt:lpstr>Choices Management Team</vt:lpstr>
      <vt:lpstr>Sandwell at a glance</vt:lpstr>
      <vt:lpstr>Sandwell NCMP 24-25</vt:lpstr>
      <vt:lpstr> </vt:lpstr>
      <vt:lpstr>PowerPoint Presentation</vt:lpstr>
      <vt:lpstr>Reception and Year 6 obesity heat map</vt:lpstr>
      <vt:lpstr>A New Approach was needed</vt:lpstr>
      <vt:lpstr>Choices: A New Approach &amp; Style</vt:lpstr>
      <vt:lpstr>How Choices works in Practice</vt:lpstr>
      <vt:lpstr>Who can access Choices?</vt:lpstr>
      <vt:lpstr>PowerPoint Presentation</vt:lpstr>
      <vt:lpstr>Sandwell Healthy Weight Offer</vt:lpstr>
      <vt:lpstr>PowerPoint Presentation</vt:lpstr>
      <vt:lpstr>Choices Yr 1</vt:lpstr>
      <vt:lpstr>Choices Yr 2 Plans</vt:lpstr>
      <vt:lpstr>PowerPoint Presentation</vt:lpstr>
      <vt:lpstr>PowerPoint Presentation</vt:lpstr>
      <vt:lpstr>How to access Healthy Lifestyle Services</vt:lpstr>
      <vt:lpstr>Choices Video links</vt:lpstr>
      <vt:lpstr>Any questions?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Dave Greger</dc:creator>
  <cp:lastModifiedBy>Zureena Walters</cp:lastModifiedBy>
  <cp:revision>2</cp:revision>
  <dcterms:created xsi:type="dcterms:W3CDTF">2023-06-16T13:36:05Z</dcterms:created>
  <dcterms:modified xsi:type="dcterms:W3CDTF">2026-10-12T13:57:13Z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0x0101000C90035503027E4BA87A3B67CC0340A0</vt:lpwstr>
  </property>
</Properties>
</file>