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41695A-A81A-4F4B-9957-59C7DCC33348}" v="1" dt="2026-10-12T15:26:15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wn Maria (RKB) Paediatric Consultant Nurse in Epilepsy" userId="6da0485f-8793-4b42-8c5d-7dd1d6fe8d3c" providerId="ADAL" clId="{61B35421-1FA6-41B3-BCDA-413114A631FA}"/>
    <pc:docChg chg="custSel modSld">
      <pc:chgData name="Brown Maria (RKB) Paediatric Consultant Nurse in Epilepsy" userId="6da0485f-8793-4b42-8c5d-7dd1d6fe8d3c" providerId="ADAL" clId="{61B35421-1FA6-41B3-BCDA-413114A631FA}" dt="2026-10-12T15:33:01.566" v="273" actId="313"/>
      <pc:docMkLst>
        <pc:docMk/>
      </pc:docMkLst>
      <pc:sldChg chg="modSp mod">
        <pc:chgData name="Brown Maria (RKB) Paediatric Consultant Nurse in Epilepsy" userId="6da0485f-8793-4b42-8c5d-7dd1d6fe8d3c" providerId="ADAL" clId="{61B35421-1FA6-41B3-BCDA-413114A631FA}" dt="2026-10-12T15:18:41.166" v="99" actId="20577"/>
        <pc:sldMkLst>
          <pc:docMk/>
          <pc:sldMk cId="2742829883" sldId="258"/>
        </pc:sldMkLst>
        <pc:graphicFrameChg chg="modGraphic">
          <ac:chgData name="Brown Maria (RKB) Paediatric Consultant Nurse in Epilepsy" userId="6da0485f-8793-4b42-8c5d-7dd1d6fe8d3c" providerId="ADAL" clId="{61B35421-1FA6-41B3-BCDA-413114A631FA}" dt="2026-10-12T15:18:41.166" v="99" actId="20577"/>
          <ac:graphicFrameMkLst>
            <pc:docMk/>
            <pc:sldMk cId="2742829883" sldId="258"/>
            <ac:graphicFrameMk id="4" creationId="{00000000-0000-0000-0000-000000000000}"/>
          </ac:graphicFrameMkLst>
        </pc:graphicFrameChg>
      </pc:sldChg>
      <pc:sldChg chg="modSp mod">
        <pc:chgData name="Brown Maria (RKB) Paediatric Consultant Nurse in Epilepsy" userId="6da0485f-8793-4b42-8c5d-7dd1d6fe8d3c" providerId="ADAL" clId="{61B35421-1FA6-41B3-BCDA-413114A631FA}" dt="2026-10-12T15:32:48.118" v="271" actId="20577"/>
        <pc:sldMkLst>
          <pc:docMk/>
          <pc:sldMk cId="941628070" sldId="259"/>
        </pc:sldMkLst>
        <pc:spChg chg="mod">
          <ac:chgData name="Brown Maria (RKB) Paediatric Consultant Nurse in Epilepsy" userId="6da0485f-8793-4b42-8c5d-7dd1d6fe8d3c" providerId="ADAL" clId="{61B35421-1FA6-41B3-BCDA-413114A631FA}" dt="2026-10-12T15:32:48.118" v="271" actId="20577"/>
          <ac:spMkLst>
            <pc:docMk/>
            <pc:sldMk cId="941628070" sldId="259"/>
            <ac:spMk id="2" creationId="{00000000-0000-0000-0000-000000000000}"/>
          </ac:spMkLst>
        </pc:spChg>
      </pc:sldChg>
      <pc:sldChg chg="modSp mod">
        <pc:chgData name="Brown Maria (RKB) Paediatric Consultant Nurse in Epilepsy" userId="6da0485f-8793-4b42-8c5d-7dd1d6fe8d3c" providerId="ADAL" clId="{61B35421-1FA6-41B3-BCDA-413114A631FA}" dt="2026-10-12T15:33:01.566" v="273" actId="313"/>
        <pc:sldMkLst>
          <pc:docMk/>
          <pc:sldMk cId="2613885428" sldId="260"/>
        </pc:sldMkLst>
        <pc:spChg chg="mod">
          <ac:chgData name="Brown Maria (RKB) Paediatric Consultant Nurse in Epilepsy" userId="6da0485f-8793-4b42-8c5d-7dd1d6fe8d3c" providerId="ADAL" clId="{61B35421-1FA6-41B3-BCDA-413114A631FA}" dt="2026-10-12T15:33:01.566" v="273" actId="313"/>
          <ac:spMkLst>
            <pc:docMk/>
            <pc:sldMk cId="2613885428" sldId="260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819D27A-574B-4FB3-9713-18CF7A4DCF6E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1731940-A407-480C-BE39-FE9CB760932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134630"/>
            <a:ext cx="8640960" cy="2932701"/>
          </a:xfrm>
        </p:spPr>
        <p:txBody>
          <a:bodyPr>
            <a:noAutofit/>
          </a:bodyPr>
          <a:lstStyle/>
          <a:p>
            <a:pPr algn="ctr"/>
            <a:r>
              <a:rPr lang="en-GB" sz="6600" dirty="0">
                <a:latin typeface="Comic Sans MS" panose="030F0702030302020204" pitchFamily="66" charset="0"/>
              </a:rPr>
              <a:t>Paediatric Epilepsy</a:t>
            </a:r>
            <a:r>
              <a:rPr lang="en-GB" sz="6600" dirty="0">
                <a:latin typeface="Lucida Handwriting" panose="03010101010101010101" pitchFamily="66" charset="0"/>
              </a:rPr>
              <a:t> </a:t>
            </a:r>
            <a:r>
              <a:rPr lang="en-GB" sz="6600" dirty="0">
                <a:latin typeface="Comic Sans MS" panose="030F0702030302020204" pitchFamily="66" charset="0"/>
              </a:rPr>
              <a:t>Nurse Network (PENN)</a:t>
            </a:r>
          </a:p>
        </p:txBody>
      </p:sp>
      <p:pic>
        <p:nvPicPr>
          <p:cNvPr id="1026" name="Picture 2" descr="C:\Users\actonm\AppData\Local\Microsoft\Windows\Temporary Internet Files\Content.IE5\XCSQ6K60\cute-kid-fac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24744"/>
            <a:ext cx="1230829" cy="76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ctonm\AppData\Local\Microsoft\Windows\Temporary Internet Files\Content.IE5\EVR3S3MQ\9436653177_fd00cc9d2c_b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1302352" cy="83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BFC49E-2186-EE1A-9FDB-D9C1CCCB8B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162" y="46844"/>
            <a:ext cx="1909676" cy="19096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F583B5-FFE1-FDB5-1810-75982602C77B}"/>
              </a:ext>
            </a:extLst>
          </p:cNvPr>
          <p:cNvSpPr txBox="1"/>
          <p:nvPr/>
        </p:nvSpPr>
        <p:spPr>
          <a:xfrm>
            <a:off x="179512" y="5517232"/>
            <a:ext cx="84316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Network chairs:</a:t>
            </a:r>
          </a:p>
          <a:p>
            <a:r>
              <a:rPr lang="en-GB" sz="1600" dirty="0">
                <a:solidFill>
                  <a:schemeClr val="bg1"/>
                </a:solidFill>
              </a:rPr>
              <a:t>Maria Brown, Paediatric Consultant, Epilepsy Nurse, University Hospitals Coventry &amp; Warwickshire NHS Trust</a:t>
            </a:r>
          </a:p>
          <a:p>
            <a:r>
              <a:rPr lang="en-GB" sz="1600" dirty="0">
                <a:solidFill>
                  <a:schemeClr val="bg1"/>
                </a:solidFill>
              </a:rPr>
              <a:t>Cheryl Byrd, Epilepsy Specialist Nurse, Worcestershire Acute Hospitals NHS Trust</a:t>
            </a:r>
          </a:p>
        </p:txBody>
      </p:sp>
    </p:spTree>
    <p:extLst>
      <p:ext uri="{BB962C8B-B14F-4D97-AF65-F5344CB8AC3E}">
        <p14:creationId xmlns:p14="http://schemas.microsoft.com/office/powerpoint/2010/main" val="1945371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Initially started with a group of epilepsy nurses informally coming together since 2017 to share best practice and ongoing challenges – peer support!</a:t>
            </a:r>
          </a:p>
          <a:p>
            <a:r>
              <a:rPr lang="en-GB" dirty="0">
                <a:latin typeface="Comic Sans MS" panose="030F0702030302020204" pitchFamily="66" charset="0"/>
              </a:rPr>
              <a:t>Met at BCH – Central</a:t>
            </a:r>
          </a:p>
          <a:p>
            <a:r>
              <a:rPr lang="en-GB" dirty="0">
                <a:latin typeface="Comic Sans MS" panose="030F0702030302020204" pitchFamily="66" charset="0"/>
              </a:rPr>
              <a:t>Now comprises of Approx 40 nurses across the West Midlands, now also stoke &amp; Staffordshire</a:t>
            </a:r>
          </a:p>
          <a:p>
            <a:r>
              <a:rPr lang="en-GB" dirty="0">
                <a:latin typeface="Comic Sans MS" panose="030F0702030302020204" pitchFamily="66" charset="0"/>
              </a:rPr>
              <a:t>Sponsored by Reps &amp; associated with </a:t>
            </a:r>
            <a:r>
              <a:rPr lang="en-GB" dirty="0" err="1">
                <a:latin typeface="Comic Sans MS" panose="030F0702030302020204" pitchFamily="66" charset="0"/>
              </a:rPr>
              <a:t>PiP</a:t>
            </a:r>
            <a:r>
              <a:rPr lang="en-GB" dirty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 </a:t>
            </a:r>
            <a:r>
              <a:rPr lang="en-GB" dirty="0">
                <a:latin typeface="Comic Sans MS" panose="030F0702030302020204" pitchFamily="66" charset="0"/>
              </a:rPr>
              <a:t>Network Progression </a:t>
            </a:r>
          </a:p>
        </p:txBody>
      </p:sp>
    </p:spTree>
    <p:extLst>
      <p:ext uri="{BB962C8B-B14F-4D97-AF65-F5344CB8AC3E}">
        <p14:creationId xmlns:p14="http://schemas.microsoft.com/office/powerpoint/2010/main" val="3942420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7909890"/>
              </p:ext>
            </p:extLst>
          </p:nvPr>
        </p:nvGraphicFramePr>
        <p:xfrm>
          <a:off x="971600" y="1196752"/>
          <a:ext cx="7128792" cy="48493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3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55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367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  <a:t>Objectives</a:t>
                      </a:r>
                      <a:endParaRPr lang="en-GB" sz="1400" dirty="0">
                        <a:effectLst/>
                        <a:latin typeface="Comic Sans MS" panose="030F0702030302020204" pitchFamily="66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  <a:t>To develop standardised care across the West Midlands region, including all appropriate paperwork, audit and patient information based on up to date NICE guidance, including improvements in digital technology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  <a:t>Provide learning opportunities and resources and sharing of best practice and research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  <a:t>Work together to support business development and service improvements related to Epilepsy Nursing Services across the region, including Nurse Led clinics and other initiatives</a:t>
                      </a:r>
                      <a:endParaRPr lang="en-GB" sz="1400" dirty="0">
                        <a:effectLst/>
                        <a:latin typeface="Comic Sans MS" panose="030F0702030302020204" pitchFamily="66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57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omic Sans MS" panose="030F0702030302020204" pitchFamily="66" charset="0"/>
                        </a:rPr>
                        <a:t>Responsibilities </a:t>
                      </a:r>
                      <a:endParaRPr lang="en-GB" sz="1400">
                        <a:effectLst/>
                        <a:latin typeface="Comic Sans MS" panose="030F0702030302020204" pitchFamily="66" charset="0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  <a:t>The main responsibilities are to: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  <a:t>Provide advice and guidance for professionals within the region and partnership area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  <a:t>Provide advice to, and liaise with, the clinical commissioning groups, area teams and other groups as appropriate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  <a:t>Develop educational packages for interested clinicians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  <a:t>Develop shared clinical guidelines for use within all the hospitals and community services involved 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</a:rPr>
                        <a:t>To inform professional opinion at both regional and national levels</a:t>
                      </a:r>
                    </a:p>
                    <a:p>
                      <a:pPr marL="171450" lvl="0" indent="-1714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Comic Sans MS" panose="030F0702030302020204" pitchFamily="66" charset="0"/>
                          <a:ea typeface="MS Mincho"/>
                          <a:cs typeface="Times New Roman"/>
                        </a:rPr>
                        <a:t>Provide up to date evidence based information to the patients and their families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Aims of the network</a:t>
            </a:r>
          </a:p>
        </p:txBody>
      </p:sp>
    </p:spTree>
    <p:extLst>
      <p:ext uri="{BB962C8B-B14F-4D97-AF65-F5344CB8AC3E}">
        <p14:creationId xmlns:p14="http://schemas.microsoft.com/office/powerpoint/2010/main" val="2742829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94EF3F-7290-C964-D6C4-536299320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Standardised patient and family information leaflets, professional guidance &amp; documentation including care plans</a:t>
            </a:r>
          </a:p>
          <a:p>
            <a:r>
              <a:rPr lang="en-GB" dirty="0">
                <a:latin typeface="Comic Sans MS" panose="030F0702030302020204" pitchFamily="66" charset="0"/>
              </a:rPr>
              <a:t>Established transitional paperwork - RSG</a:t>
            </a:r>
          </a:p>
          <a:p>
            <a:r>
              <a:rPr lang="en-GB" dirty="0">
                <a:latin typeface="Comic Sans MS" panose="030F0702030302020204" pitchFamily="66" charset="0"/>
              </a:rPr>
              <a:t>Standardised first seizure pack</a:t>
            </a:r>
          </a:p>
          <a:p>
            <a:r>
              <a:rPr lang="en-GB" dirty="0">
                <a:latin typeface="Comic Sans MS" panose="030F0702030302020204" pitchFamily="66" charset="0"/>
              </a:rPr>
              <a:t>Established website through collaboration with </a:t>
            </a:r>
            <a:r>
              <a:rPr lang="en-GB" dirty="0" err="1">
                <a:latin typeface="Comic Sans MS" panose="030F0702030302020204" pitchFamily="66" charset="0"/>
              </a:rPr>
              <a:t>PiP</a:t>
            </a:r>
            <a:r>
              <a:rPr lang="en-GB" dirty="0">
                <a:latin typeface="Comic Sans MS" panose="030F0702030302020204" pitchFamily="66" charset="0"/>
              </a:rPr>
              <a:t> since 01/04/19 with online learning resources for both professionals and families</a:t>
            </a:r>
          </a:p>
          <a:p>
            <a:r>
              <a:rPr lang="en-GB" dirty="0">
                <a:latin typeface="Comic Sans MS" panose="030F0702030302020204" pitchFamily="66" charset="0"/>
              </a:rPr>
              <a:t>First successful epilepsy conference June this year</a:t>
            </a:r>
          </a:p>
          <a:p>
            <a:r>
              <a:rPr lang="en-GB" dirty="0">
                <a:latin typeface="Comic Sans MS" panose="030F0702030302020204" pitchFamily="66" charset="0"/>
              </a:rPr>
              <a:t>Well established professional support network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31189C-4D82-75CF-4651-EA196AE30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Achievements</a:t>
            </a:r>
          </a:p>
        </p:txBody>
      </p:sp>
    </p:spTree>
    <p:extLst>
      <p:ext uri="{BB962C8B-B14F-4D97-AF65-F5344CB8AC3E}">
        <p14:creationId xmlns:p14="http://schemas.microsoft.com/office/powerpoint/2010/main" val="3051447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435280" cy="4525963"/>
          </a:xfrm>
        </p:spPr>
        <p:txBody>
          <a:bodyPr>
            <a:norm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Developing transitional care &amp; implementing paperwork</a:t>
            </a:r>
          </a:p>
          <a:p>
            <a:r>
              <a:rPr lang="en-GB" dirty="0">
                <a:latin typeface="Comic Sans MS" panose="030F0702030302020204" pitchFamily="66" charset="0"/>
              </a:rPr>
              <a:t>Shared discussions around undertaking of national audit – impact and challenges   </a:t>
            </a:r>
          </a:p>
          <a:p>
            <a:r>
              <a:rPr lang="en-GB" dirty="0">
                <a:latin typeface="Comic Sans MS" panose="030F0702030302020204" pitchFamily="66" charset="0"/>
              </a:rPr>
              <a:t>Liaising with ESNA regarding Best practice guidelines</a:t>
            </a:r>
          </a:p>
          <a:p>
            <a:r>
              <a:rPr lang="en-GB" dirty="0">
                <a:latin typeface="Comic Sans MS" panose="030F0702030302020204" pitchFamily="66" charset="0"/>
              </a:rPr>
              <a:t>Considering helpful monitors for families </a:t>
            </a:r>
          </a:p>
          <a:p>
            <a:r>
              <a:rPr lang="en-GB" dirty="0">
                <a:latin typeface="Comic Sans MS" panose="030F0702030302020204" pitchFamily="66" charset="0"/>
              </a:rPr>
              <a:t>Examining current teaching materials/resources</a:t>
            </a:r>
          </a:p>
          <a:p>
            <a:r>
              <a:rPr lang="en-GB" dirty="0">
                <a:latin typeface="Comic Sans MS" panose="030F0702030302020204" pitchFamily="66" charset="0"/>
              </a:rPr>
              <a:t>Planning 2027 conference – Friday 18</a:t>
            </a:r>
            <a:r>
              <a:rPr lang="en-GB" baseline="30000" dirty="0">
                <a:latin typeface="Comic Sans MS" panose="030F0702030302020204" pitchFamily="66" charset="0"/>
              </a:rPr>
              <a:t>th</a:t>
            </a:r>
            <a:r>
              <a:rPr lang="en-GB" dirty="0">
                <a:latin typeface="Comic Sans MS" panose="030F0702030302020204" pitchFamily="66" charset="0"/>
              </a:rPr>
              <a:t> June, Birmingham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Current Projects</a:t>
            </a:r>
          </a:p>
        </p:txBody>
      </p:sp>
    </p:spTree>
    <p:extLst>
      <p:ext uri="{BB962C8B-B14F-4D97-AF65-F5344CB8AC3E}">
        <p14:creationId xmlns:p14="http://schemas.microsoft.com/office/powerpoint/2010/main" val="941628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Work with </a:t>
            </a:r>
            <a:r>
              <a:rPr lang="en-GB" dirty="0" err="1">
                <a:latin typeface="Comic Sans MS" panose="030F0702030302020204" pitchFamily="66" charset="0"/>
              </a:rPr>
              <a:t>PiP</a:t>
            </a:r>
            <a:r>
              <a:rPr lang="en-GB" dirty="0">
                <a:latin typeface="Comic Sans MS" panose="030F0702030302020204" pitchFamily="66" charset="0"/>
              </a:rPr>
              <a:t> to create an online and interactive ‘app’ for young people to use in their transition to adult services. </a:t>
            </a:r>
          </a:p>
          <a:p>
            <a:r>
              <a:rPr lang="en-GB" dirty="0">
                <a:latin typeface="Comic Sans MS" panose="030F0702030302020204" pitchFamily="66" charset="0"/>
              </a:rPr>
              <a:t>Continue to develop educational opportunities and packages for interested clinicians</a:t>
            </a:r>
          </a:p>
          <a:p>
            <a:r>
              <a:rPr lang="en-GB" dirty="0">
                <a:latin typeface="Comic Sans MS" panose="030F0702030302020204" pitchFamily="66" charset="0"/>
              </a:rPr>
              <a:t>Examine current provision of care throughout the West Midlands through liaison with epilepsy 12. </a:t>
            </a:r>
          </a:p>
          <a:p>
            <a:r>
              <a:rPr lang="en-GB" dirty="0">
                <a:latin typeface="Comic Sans MS" panose="030F0702030302020204" pitchFamily="66" charset="0"/>
              </a:rPr>
              <a:t>Collaboration with ESNA to improve Paediatric specific educational opportunities</a:t>
            </a:r>
          </a:p>
          <a:p>
            <a:r>
              <a:rPr lang="en-GB" dirty="0">
                <a:latin typeface="Comic Sans MS" panose="030F0702030302020204" pitchFamily="66" charset="0"/>
              </a:rPr>
              <a:t>Development of national ESN register</a:t>
            </a:r>
          </a:p>
          <a:p>
            <a:pPr lvl="0"/>
            <a:r>
              <a:rPr lang="en-GB" dirty="0">
                <a:latin typeface="Comic Sans MS" panose="030F0702030302020204" pitchFamily="66" charset="0"/>
              </a:rPr>
              <a:t>Work alongside key stakeholders including commissioners to influence the increase in ESN workforce nationally</a:t>
            </a:r>
          </a:p>
          <a:p>
            <a:pPr lvl="0"/>
            <a:r>
              <a:rPr lang="en-GB" dirty="0">
                <a:latin typeface="Comic Sans MS" panose="030F0702030302020204" pitchFamily="66" charset="0"/>
              </a:rPr>
              <a:t>Increase &amp; improve relationships with national charities to provide support for children/families</a:t>
            </a:r>
          </a:p>
          <a:p>
            <a:r>
              <a:rPr lang="en-GB" dirty="0">
                <a:latin typeface="Comic Sans MS" panose="030F0702030302020204" pitchFamily="66" charset="0"/>
              </a:rPr>
              <a:t>Expand the membership list to wider afield</a:t>
            </a:r>
          </a:p>
          <a:p>
            <a:pPr lvl="0"/>
            <a:endParaRPr lang="en-GB" dirty="0">
              <a:latin typeface="Comic Sans MS" panose="030F0702030302020204" pitchFamily="66" charset="0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Future Projects</a:t>
            </a:r>
          </a:p>
        </p:txBody>
      </p:sp>
    </p:spTree>
    <p:extLst>
      <p:ext uri="{BB962C8B-B14F-4D97-AF65-F5344CB8AC3E}">
        <p14:creationId xmlns:p14="http://schemas.microsoft.com/office/powerpoint/2010/main" val="2613885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118</TotalTime>
  <Words>449</Words>
  <Application>Microsoft Office PowerPoint</Application>
  <PresentationFormat>On-screen Show 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Comic Sans MS</vt:lpstr>
      <vt:lpstr>Lucida Handwriting</vt:lpstr>
      <vt:lpstr>Lucida Sans Unicode</vt:lpstr>
      <vt:lpstr>Verdana</vt:lpstr>
      <vt:lpstr>Wingdings 2</vt:lpstr>
      <vt:lpstr>Wingdings 3</vt:lpstr>
      <vt:lpstr>Concourse</vt:lpstr>
      <vt:lpstr>Paediatric Epilepsy Nurse Network (PENN)</vt:lpstr>
      <vt:lpstr> Network Progression </vt:lpstr>
      <vt:lpstr>Aims of the network</vt:lpstr>
      <vt:lpstr>Achievements</vt:lpstr>
      <vt:lpstr>Current Projects</vt:lpstr>
      <vt:lpstr>Future Projects</vt:lpstr>
    </vt:vector>
  </TitlesOfParts>
  <Company>UHCW NHS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Paediatric Epilepsy Network (PENN)</dc:title>
  <dc:creator>Acton Maria (RKB) Paediatric Development Sister</dc:creator>
  <cp:lastModifiedBy>WALTERS, Zureena (BIRMINGHAM COMMUNITY HEALTHCARE NHS FOUNDATION TRUST)</cp:lastModifiedBy>
  <cp:revision>9</cp:revision>
  <dcterms:created xsi:type="dcterms:W3CDTF">2019-10-08T13:14:19Z</dcterms:created>
  <dcterms:modified xsi:type="dcterms:W3CDTF">2026-10-12T16:53:44Z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