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42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3DC-6D3D-4222-8635-5A1C5FCBEC3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3EBA3-62D3-4A0A-A277-78F094AA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908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3DC-6D3D-4222-8635-5A1C5FCBEC3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3EBA3-62D3-4A0A-A277-78F094AA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977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3DC-6D3D-4222-8635-5A1C5FCBEC3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3EBA3-62D3-4A0A-A277-78F094AA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523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3DC-6D3D-4222-8635-5A1C5FCBEC3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3EBA3-62D3-4A0A-A277-78F094AA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917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3DC-6D3D-4222-8635-5A1C5FCBEC3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3EBA3-62D3-4A0A-A277-78F094AA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136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3DC-6D3D-4222-8635-5A1C5FCBEC3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3EBA3-62D3-4A0A-A277-78F094AA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123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3DC-6D3D-4222-8635-5A1C5FCBEC3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3EBA3-62D3-4A0A-A277-78F094AA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460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3DC-6D3D-4222-8635-5A1C5FCBEC3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3EBA3-62D3-4A0A-A277-78F094AA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9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3DC-6D3D-4222-8635-5A1C5FCBEC3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3EBA3-62D3-4A0A-A277-78F094AA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827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3DC-6D3D-4222-8635-5A1C5FCBEC3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3EBA3-62D3-4A0A-A277-78F094AA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264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23DC-6D3D-4222-8635-5A1C5FCBEC3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3EBA3-62D3-4A0A-A277-78F094AA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38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0F23DC-6D3D-4222-8635-5A1C5FCBEC3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63EBA3-62D3-4A0A-A277-78F094AA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245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9607B8D-5A6C-4ECB-9047-3836C51C1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84D6C4-24A3-44DC-9607-566CF5A22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70"/>
            <a:ext cx="4572000" cy="6856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F7300B-53A6-4A16-AA84-78597664F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921" y="685800"/>
            <a:ext cx="3557304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F8726C-9333-52F1-68B0-ED339856DC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1059" y="1426465"/>
            <a:ext cx="2200939" cy="2940436"/>
          </a:xfrm>
        </p:spPr>
        <p:txBody>
          <a:bodyPr>
            <a:normAutofit/>
          </a:bodyPr>
          <a:lstStyle/>
          <a:p>
            <a:r>
              <a:rPr lang="en-GB" sz="1400" b="1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/>
                </a:solidFill>
              </a:rPr>
              <a:t>Paediatric Educators Network - Supporting Opportunities</a:t>
            </a:r>
            <a:br>
              <a:rPr lang="en-GB" sz="1400" b="1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/>
                </a:solidFill>
              </a:rPr>
            </a:br>
            <a:r>
              <a:rPr lang="en-GB" sz="1400" b="1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/>
                </a:solidFill>
              </a:rPr>
              <a:t>(PENSO)</a:t>
            </a:r>
          </a:p>
          <a:p>
            <a:endParaRPr lang="en-GB" sz="1200" b="1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2"/>
              </a:solidFill>
            </a:endParaRPr>
          </a:p>
          <a:p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Gemma Williams</a:t>
            </a:r>
          </a:p>
          <a:p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Louis Britton</a:t>
            </a:r>
          </a:p>
          <a:p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Becky Sandiford</a:t>
            </a:r>
          </a:p>
          <a:p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Wendy Hart</a:t>
            </a:r>
          </a:p>
          <a:p>
            <a:r>
              <a:rPr lang="en-GB" sz="1200">
                <a:solidFill>
                  <a:schemeClr val="tx1">
                    <a:lumMod val="65000"/>
                    <a:lumOff val="35000"/>
                  </a:schemeClr>
                </a:solidFill>
              </a:rPr>
              <a:t>Catherine Munsey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1F9056-555D-F962-4B94-93D37EA76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"/>
          <a:stretch>
            <a:fillRect/>
          </a:stretch>
        </p:blipFill>
        <p:spPr>
          <a:xfrm>
            <a:off x="4572000" y="1571"/>
            <a:ext cx="4572000" cy="6856429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A944AC7-9293-F6F7-2733-8E86AE693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24" y="807405"/>
            <a:ext cx="1373335" cy="128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B154163D-A7CB-76D7-C8D1-DB519AA2D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24" y="2313471"/>
            <a:ext cx="1373335" cy="145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Paediatric Educators Network - Sharing Opportunities (PEN-SO) - Partners in  Paediatrics">
            <a:extLst>
              <a:ext uri="{FF2B5EF4-FFF2-40B4-BE49-F238E27FC236}">
                <a16:creationId xmlns:a16="http://schemas.microsoft.com/office/drawing/2014/main" id="{EEC964C5-EA96-474B-0E29-5E23D0D46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24" y="3993980"/>
            <a:ext cx="1084278" cy="206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9722A649-5BE5-1E79-4FC9-8E1771146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880" y="4482490"/>
            <a:ext cx="1574121" cy="157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367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6375884-4D13-2C97-1EEF-EEB01BFC700E}"/>
              </a:ext>
            </a:extLst>
          </p:cNvPr>
          <p:cNvGrpSpPr/>
          <p:nvPr/>
        </p:nvGrpSpPr>
        <p:grpSpPr>
          <a:xfrm rot="5400000">
            <a:off x="596725" y="2293075"/>
            <a:ext cx="1678539" cy="2084924"/>
            <a:chOff x="877829" y="0"/>
            <a:chExt cx="1260702" cy="1243764"/>
          </a:xfrm>
        </p:grpSpPr>
        <p:sp>
          <p:nvSpPr>
            <p:cNvPr id="4" name="Arrow: Up 3">
              <a:extLst>
                <a:ext uri="{FF2B5EF4-FFF2-40B4-BE49-F238E27FC236}">
                  <a16:creationId xmlns:a16="http://schemas.microsoft.com/office/drawing/2014/main" id="{8B4073C1-01F0-D5B3-5850-2C203A5E3EA5}"/>
                </a:ext>
              </a:extLst>
            </p:cNvPr>
            <p:cNvSpPr/>
            <p:nvPr/>
          </p:nvSpPr>
          <p:spPr>
            <a:xfrm>
              <a:off x="877829" y="0"/>
              <a:ext cx="1260702" cy="1243762"/>
            </a:xfrm>
            <a:prstGeom prst="upArrow">
              <a:avLst>
                <a:gd name="adj1" fmla="val 50000"/>
                <a:gd name="adj2" fmla="val 3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5" name="Arrow: Up 4">
              <a:extLst>
                <a:ext uri="{FF2B5EF4-FFF2-40B4-BE49-F238E27FC236}">
                  <a16:creationId xmlns:a16="http://schemas.microsoft.com/office/drawing/2014/main" id="{7F2C1F91-F26D-2FF6-9F9B-8D443A156877}"/>
                </a:ext>
              </a:extLst>
            </p:cNvPr>
            <p:cNvSpPr txBox="1"/>
            <p:nvPr/>
          </p:nvSpPr>
          <p:spPr>
            <a:xfrm rot="16200000">
              <a:off x="1094068" y="316597"/>
              <a:ext cx="828230" cy="10261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64008" rIns="64008" bIns="64008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/>
                <a:t>OVERALL AIMS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767475-C35D-DA37-B088-79EC71359FD3}"/>
              </a:ext>
            </a:extLst>
          </p:cNvPr>
          <p:cNvGrpSpPr/>
          <p:nvPr/>
        </p:nvGrpSpPr>
        <p:grpSpPr>
          <a:xfrm rot="16200000">
            <a:off x="6893704" y="-111642"/>
            <a:ext cx="1829216" cy="2559867"/>
            <a:chOff x="1329521" y="947"/>
            <a:chExt cx="1491702" cy="1491702"/>
          </a:xfrm>
        </p:grpSpPr>
        <p:sp>
          <p:nvSpPr>
            <p:cNvPr id="11" name="Arrow: Up 10">
              <a:extLst>
                <a:ext uri="{FF2B5EF4-FFF2-40B4-BE49-F238E27FC236}">
                  <a16:creationId xmlns:a16="http://schemas.microsoft.com/office/drawing/2014/main" id="{ECC575B7-817F-21A3-927E-BFCA517043B0}"/>
                </a:ext>
              </a:extLst>
            </p:cNvPr>
            <p:cNvSpPr/>
            <p:nvPr/>
          </p:nvSpPr>
          <p:spPr>
            <a:xfrm>
              <a:off x="1329521" y="947"/>
              <a:ext cx="1491702" cy="1491702"/>
            </a:xfrm>
            <a:prstGeom prst="upArrow">
              <a:avLst>
                <a:gd name="adj1" fmla="val 50000"/>
                <a:gd name="adj2" fmla="val 3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Arrow: Up 4">
              <a:extLst>
                <a:ext uri="{FF2B5EF4-FFF2-40B4-BE49-F238E27FC236}">
                  <a16:creationId xmlns:a16="http://schemas.microsoft.com/office/drawing/2014/main" id="{81ACE1D0-B6BA-1F33-1E97-1BFB2ED3943D}"/>
                </a:ext>
              </a:extLst>
            </p:cNvPr>
            <p:cNvSpPr txBox="1"/>
            <p:nvPr/>
          </p:nvSpPr>
          <p:spPr>
            <a:xfrm rot="5400000">
              <a:off x="1527248" y="323503"/>
              <a:ext cx="1107637" cy="1230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000" b="0" i="0" kern="1200" dirty="0"/>
                <a:t>To allow a confidential forum for developing operational, educational, and strategic multi-professional issues that has an impact on education/clinical teaching</a:t>
              </a:r>
              <a:endParaRPr lang="en-US" sz="1000" kern="12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1FAAD1E-9A2F-152D-14FC-7D0B7719FAFE}"/>
              </a:ext>
            </a:extLst>
          </p:cNvPr>
          <p:cNvGrpSpPr/>
          <p:nvPr/>
        </p:nvGrpSpPr>
        <p:grpSpPr>
          <a:xfrm rot="16200000">
            <a:off x="6111862" y="1521236"/>
            <a:ext cx="1822135" cy="2559869"/>
            <a:chOff x="1335215" y="945"/>
            <a:chExt cx="1491702" cy="1491703"/>
          </a:xfrm>
        </p:grpSpPr>
        <p:sp>
          <p:nvSpPr>
            <p:cNvPr id="17" name="Arrow: Up 16">
              <a:extLst>
                <a:ext uri="{FF2B5EF4-FFF2-40B4-BE49-F238E27FC236}">
                  <a16:creationId xmlns:a16="http://schemas.microsoft.com/office/drawing/2014/main" id="{06EBC3C1-5159-1394-8AE9-8B856C657F66}"/>
                </a:ext>
              </a:extLst>
            </p:cNvPr>
            <p:cNvSpPr/>
            <p:nvPr/>
          </p:nvSpPr>
          <p:spPr>
            <a:xfrm>
              <a:off x="1335215" y="945"/>
              <a:ext cx="1491702" cy="1491702"/>
            </a:xfrm>
            <a:prstGeom prst="upArrow">
              <a:avLst>
                <a:gd name="adj1" fmla="val 50000"/>
                <a:gd name="adj2" fmla="val 3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Arrow: Up 4">
              <a:extLst>
                <a:ext uri="{FF2B5EF4-FFF2-40B4-BE49-F238E27FC236}">
                  <a16:creationId xmlns:a16="http://schemas.microsoft.com/office/drawing/2014/main" id="{480262E6-BF86-4C86-419C-4E714C0091C9}"/>
                </a:ext>
              </a:extLst>
            </p:cNvPr>
            <p:cNvSpPr txBox="1"/>
            <p:nvPr/>
          </p:nvSpPr>
          <p:spPr>
            <a:xfrm rot="5400000">
              <a:off x="1527248" y="323503"/>
              <a:ext cx="1107637" cy="1230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900" dirty="0">
                  <a:solidFill>
                    <a:schemeClr val="bg1"/>
                  </a:solidFill>
                </a:rPr>
                <a:t>Allow Paediatric Educators across trusts throughout the United Kingdom to support, share and network to provide high-quality education to those in clinical areas and offer support and guidance to others in paediatric education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0679590-6820-0047-35AF-032C6313C013}"/>
              </a:ext>
            </a:extLst>
          </p:cNvPr>
          <p:cNvGrpSpPr/>
          <p:nvPr/>
        </p:nvGrpSpPr>
        <p:grpSpPr>
          <a:xfrm rot="16200000">
            <a:off x="3329630" y="2038346"/>
            <a:ext cx="1899977" cy="2559871"/>
            <a:chOff x="1335215" y="945"/>
            <a:chExt cx="1491702" cy="1491703"/>
          </a:xfrm>
        </p:grpSpPr>
        <p:sp>
          <p:nvSpPr>
            <p:cNvPr id="20" name="Arrow: Up 19">
              <a:extLst>
                <a:ext uri="{FF2B5EF4-FFF2-40B4-BE49-F238E27FC236}">
                  <a16:creationId xmlns:a16="http://schemas.microsoft.com/office/drawing/2014/main" id="{5D1C37A1-1EAB-3CAC-E4B4-A1A86CF1E95C}"/>
                </a:ext>
              </a:extLst>
            </p:cNvPr>
            <p:cNvSpPr/>
            <p:nvPr/>
          </p:nvSpPr>
          <p:spPr>
            <a:xfrm>
              <a:off x="1335215" y="945"/>
              <a:ext cx="1491702" cy="1491702"/>
            </a:xfrm>
            <a:prstGeom prst="upArrow">
              <a:avLst>
                <a:gd name="adj1" fmla="val 50000"/>
                <a:gd name="adj2" fmla="val 3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1" name="Arrow: Up 4">
              <a:extLst>
                <a:ext uri="{FF2B5EF4-FFF2-40B4-BE49-F238E27FC236}">
                  <a16:creationId xmlns:a16="http://schemas.microsoft.com/office/drawing/2014/main" id="{363A470E-1E92-ABBD-5D83-0F787CD0A334}"/>
                </a:ext>
              </a:extLst>
            </p:cNvPr>
            <p:cNvSpPr txBox="1"/>
            <p:nvPr/>
          </p:nvSpPr>
          <p:spPr>
            <a:xfrm rot="5400000">
              <a:off x="1527248" y="323503"/>
              <a:ext cx="1107637" cy="1230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/>
              <a:r>
                <a:rPr lang="en-GB" sz="1000" dirty="0"/>
                <a:t>To allow a confidential forum for developing operational, educational, and strategic multi-professional issues that has an impact on education/clinical teaching</a:t>
              </a:r>
              <a:endParaRPr lang="en-US" sz="10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04E8885-47D3-1B40-3489-DBC35EB04C48}"/>
              </a:ext>
            </a:extLst>
          </p:cNvPr>
          <p:cNvGrpSpPr/>
          <p:nvPr/>
        </p:nvGrpSpPr>
        <p:grpSpPr>
          <a:xfrm rot="16200000">
            <a:off x="6893703" y="3121458"/>
            <a:ext cx="1829219" cy="2559866"/>
            <a:chOff x="1335215" y="945"/>
            <a:chExt cx="1491702" cy="1491703"/>
          </a:xfrm>
        </p:grpSpPr>
        <p:sp>
          <p:nvSpPr>
            <p:cNvPr id="23" name="Arrow: Up 22">
              <a:extLst>
                <a:ext uri="{FF2B5EF4-FFF2-40B4-BE49-F238E27FC236}">
                  <a16:creationId xmlns:a16="http://schemas.microsoft.com/office/drawing/2014/main" id="{A9DEBCF3-CA9A-C2A6-33DE-A78521E9DD81}"/>
                </a:ext>
              </a:extLst>
            </p:cNvPr>
            <p:cNvSpPr/>
            <p:nvPr/>
          </p:nvSpPr>
          <p:spPr>
            <a:xfrm>
              <a:off x="1335215" y="945"/>
              <a:ext cx="1491702" cy="1491702"/>
            </a:xfrm>
            <a:prstGeom prst="upArrow">
              <a:avLst>
                <a:gd name="adj1" fmla="val 50000"/>
                <a:gd name="adj2" fmla="val 3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Arrow: Up 4">
              <a:extLst>
                <a:ext uri="{FF2B5EF4-FFF2-40B4-BE49-F238E27FC236}">
                  <a16:creationId xmlns:a16="http://schemas.microsoft.com/office/drawing/2014/main" id="{A975270F-9D81-2659-051A-629D7F768B32}"/>
                </a:ext>
              </a:extLst>
            </p:cNvPr>
            <p:cNvSpPr txBox="1"/>
            <p:nvPr/>
          </p:nvSpPr>
          <p:spPr>
            <a:xfrm rot="5400000">
              <a:off x="1527248" y="323503"/>
              <a:ext cx="1107637" cy="1230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/>
              <a:r>
                <a:rPr lang="en-GB" sz="1000" dirty="0"/>
                <a:t>To network and collaborate with the multidisciplinary team and other interested agencies</a:t>
              </a:r>
              <a:endParaRPr lang="en-US" sz="100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2F80C55-C4A9-9A21-7BDF-EDA8E6C939EB}"/>
              </a:ext>
            </a:extLst>
          </p:cNvPr>
          <p:cNvGrpSpPr/>
          <p:nvPr/>
        </p:nvGrpSpPr>
        <p:grpSpPr>
          <a:xfrm rot="16200000">
            <a:off x="6182248" y="4614620"/>
            <a:ext cx="1926893" cy="2559866"/>
            <a:chOff x="1335215" y="945"/>
            <a:chExt cx="1491702" cy="1491703"/>
          </a:xfrm>
        </p:grpSpPr>
        <p:sp>
          <p:nvSpPr>
            <p:cNvPr id="26" name="Arrow: Up 25">
              <a:extLst>
                <a:ext uri="{FF2B5EF4-FFF2-40B4-BE49-F238E27FC236}">
                  <a16:creationId xmlns:a16="http://schemas.microsoft.com/office/drawing/2014/main" id="{27511F4E-DA3C-C5F9-2E93-E725E34F313A}"/>
                </a:ext>
              </a:extLst>
            </p:cNvPr>
            <p:cNvSpPr/>
            <p:nvPr/>
          </p:nvSpPr>
          <p:spPr>
            <a:xfrm>
              <a:off x="1335215" y="945"/>
              <a:ext cx="1491702" cy="1491702"/>
            </a:xfrm>
            <a:prstGeom prst="upArrow">
              <a:avLst>
                <a:gd name="adj1" fmla="val 50000"/>
                <a:gd name="adj2" fmla="val 3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Arrow: Up 4">
              <a:extLst>
                <a:ext uri="{FF2B5EF4-FFF2-40B4-BE49-F238E27FC236}">
                  <a16:creationId xmlns:a16="http://schemas.microsoft.com/office/drawing/2014/main" id="{C230471B-FA43-2D65-7F36-5067ED416DE5}"/>
                </a:ext>
              </a:extLst>
            </p:cNvPr>
            <p:cNvSpPr txBox="1"/>
            <p:nvPr/>
          </p:nvSpPr>
          <p:spPr>
            <a:xfrm rot="5400000">
              <a:off x="1527248" y="323503"/>
              <a:ext cx="1107637" cy="1230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/>
              <a:r>
                <a:rPr lang="en-GB" sz="1000" dirty="0"/>
                <a:t>To raise profile of paediatric clinical education across the United Kingdom</a:t>
              </a:r>
              <a:endParaRPr lang="en-US" sz="10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4DE1267-B5E5-C24D-2F28-9F12246A57A2}"/>
              </a:ext>
            </a:extLst>
          </p:cNvPr>
          <p:cNvGrpSpPr/>
          <p:nvPr/>
        </p:nvGrpSpPr>
        <p:grpSpPr>
          <a:xfrm rot="16200000">
            <a:off x="3385826" y="4343982"/>
            <a:ext cx="1905132" cy="2677414"/>
            <a:chOff x="1335215" y="945"/>
            <a:chExt cx="1491702" cy="1491703"/>
          </a:xfrm>
        </p:grpSpPr>
        <p:sp>
          <p:nvSpPr>
            <p:cNvPr id="29" name="Arrow: Up 28">
              <a:extLst>
                <a:ext uri="{FF2B5EF4-FFF2-40B4-BE49-F238E27FC236}">
                  <a16:creationId xmlns:a16="http://schemas.microsoft.com/office/drawing/2014/main" id="{6F167FE7-254C-2E50-A778-61EDC08F7BBD}"/>
                </a:ext>
              </a:extLst>
            </p:cNvPr>
            <p:cNvSpPr/>
            <p:nvPr/>
          </p:nvSpPr>
          <p:spPr>
            <a:xfrm>
              <a:off x="1335215" y="945"/>
              <a:ext cx="1491702" cy="1491702"/>
            </a:xfrm>
            <a:prstGeom prst="upArrow">
              <a:avLst>
                <a:gd name="adj1" fmla="val 50000"/>
                <a:gd name="adj2" fmla="val 3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Arrow: Up 4">
              <a:extLst>
                <a:ext uri="{FF2B5EF4-FFF2-40B4-BE49-F238E27FC236}">
                  <a16:creationId xmlns:a16="http://schemas.microsoft.com/office/drawing/2014/main" id="{6BA2FBC2-FBCE-7912-8F71-907C66FB5672}"/>
                </a:ext>
              </a:extLst>
            </p:cNvPr>
            <p:cNvSpPr txBox="1"/>
            <p:nvPr/>
          </p:nvSpPr>
          <p:spPr>
            <a:xfrm rot="5400000">
              <a:off x="1527248" y="323503"/>
              <a:ext cx="1107637" cy="1230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/>
              <a:r>
                <a:rPr lang="en-GB" sz="1000" dirty="0"/>
                <a:t>To discuss new nursing developments, policies and national initiatives and examine how these may impact our roles and responsibilities operationally and strategically</a:t>
              </a:r>
              <a:endParaRPr lang="en-US" sz="10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78E4ADC-E706-8F3B-51E3-9E28D1B99CEE}"/>
              </a:ext>
            </a:extLst>
          </p:cNvPr>
          <p:cNvGrpSpPr/>
          <p:nvPr/>
        </p:nvGrpSpPr>
        <p:grpSpPr>
          <a:xfrm rot="16200000">
            <a:off x="3329628" y="64204"/>
            <a:ext cx="1899976" cy="2559869"/>
            <a:chOff x="1335215" y="945"/>
            <a:chExt cx="1491702" cy="1491703"/>
          </a:xfrm>
        </p:grpSpPr>
        <p:sp>
          <p:nvSpPr>
            <p:cNvPr id="32" name="Arrow: Up 31">
              <a:extLst>
                <a:ext uri="{FF2B5EF4-FFF2-40B4-BE49-F238E27FC236}">
                  <a16:creationId xmlns:a16="http://schemas.microsoft.com/office/drawing/2014/main" id="{3D1475F2-B67C-B208-783C-71340C5BD04B}"/>
                </a:ext>
              </a:extLst>
            </p:cNvPr>
            <p:cNvSpPr/>
            <p:nvPr/>
          </p:nvSpPr>
          <p:spPr>
            <a:xfrm>
              <a:off x="1335215" y="945"/>
              <a:ext cx="1491702" cy="1491702"/>
            </a:xfrm>
            <a:prstGeom prst="upArrow">
              <a:avLst>
                <a:gd name="adj1" fmla="val 50000"/>
                <a:gd name="adj2" fmla="val 3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Arrow: Up 4">
              <a:extLst>
                <a:ext uri="{FF2B5EF4-FFF2-40B4-BE49-F238E27FC236}">
                  <a16:creationId xmlns:a16="http://schemas.microsoft.com/office/drawing/2014/main" id="{A8FC0B29-9454-9334-21AC-229431D49961}"/>
                </a:ext>
              </a:extLst>
            </p:cNvPr>
            <p:cNvSpPr txBox="1"/>
            <p:nvPr/>
          </p:nvSpPr>
          <p:spPr>
            <a:xfrm rot="5400000">
              <a:off x="1527248" y="323503"/>
              <a:ext cx="1107637" cy="1230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lvl="0"/>
              <a:r>
                <a:rPr lang="en-GB" sz="1000" dirty="0"/>
                <a:t>To facilitate an environment for discussion on professional, educational, managerial, and other relevant issues associated with education</a:t>
              </a:r>
              <a:endParaRPr lang="en-US" sz="1000" dirty="0"/>
            </a:p>
          </p:txBody>
        </p:sp>
      </p:grpSp>
      <p:pic>
        <p:nvPicPr>
          <p:cNvPr id="34" name="Picture 33" descr="A logo of a child and a person&#10;&#10;AI-generated content may be incorrect.">
            <a:extLst>
              <a:ext uri="{FF2B5EF4-FFF2-40B4-BE49-F238E27FC236}">
                <a16:creationId xmlns:a16="http://schemas.microsoft.com/office/drawing/2014/main" id="{A79462F0-EFC5-80EB-F3A2-2FEE35D26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78" y="383936"/>
            <a:ext cx="2310132" cy="1956160"/>
          </a:xfrm>
          <a:prstGeom prst="rect">
            <a:avLst/>
          </a:prstGeom>
        </p:spPr>
      </p:pic>
      <p:pic>
        <p:nvPicPr>
          <p:cNvPr id="35" name="Picture 34" descr="A qr code with a dinosaur&#10;&#10;AI-generated content may be incorrect.">
            <a:extLst>
              <a:ext uri="{FF2B5EF4-FFF2-40B4-BE49-F238E27FC236}">
                <a16:creationId xmlns:a16="http://schemas.microsoft.com/office/drawing/2014/main" id="{375B46A8-AA69-798D-2D89-81A318BEA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543" y="5312777"/>
            <a:ext cx="1322478" cy="1322478"/>
          </a:xfrm>
          <a:prstGeom prst="rect">
            <a:avLst/>
          </a:prstGeom>
        </p:spPr>
      </p:pic>
      <p:sp>
        <p:nvSpPr>
          <p:cNvPr id="36" name="CasellaDiTesto 5">
            <a:extLst>
              <a:ext uri="{FF2B5EF4-FFF2-40B4-BE49-F238E27FC236}">
                <a16:creationId xmlns:a16="http://schemas.microsoft.com/office/drawing/2014/main" id="{BA4A5DF6-66B5-273F-7827-CDD2F54A0457}"/>
              </a:ext>
            </a:extLst>
          </p:cNvPr>
          <p:cNvSpPr txBox="1"/>
          <p:nvPr/>
        </p:nvSpPr>
        <p:spPr>
          <a:xfrm>
            <a:off x="194990" y="4826314"/>
            <a:ext cx="26774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chemeClr val="accent3">
                    <a:lumMod val="75000"/>
                  </a:schemeClr>
                </a:solidFill>
              </a:rPr>
              <a:t>Want to know more?</a:t>
            </a:r>
          </a:p>
          <a:p>
            <a:r>
              <a:rPr lang="it-IT" sz="1600" b="1" dirty="0">
                <a:solidFill>
                  <a:schemeClr val="accent3">
                    <a:lumMod val="75000"/>
                  </a:schemeClr>
                </a:solidFill>
              </a:rPr>
              <a:t>Scan me</a:t>
            </a:r>
          </a:p>
        </p:txBody>
      </p:sp>
      <p:pic>
        <p:nvPicPr>
          <p:cNvPr id="38" name="Graphic 37" descr="Cursor with solid fill">
            <a:extLst>
              <a:ext uri="{FF2B5EF4-FFF2-40B4-BE49-F238E27FC236}">
                <a16:creationId xmlns:a16="http://schemas.microsoft.com/office/drawing/2014/main" id="{EF716822-4181-A7C6-6512-6324A6A7C6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346155">
            <a:off x="578373" y="52481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35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177</Words>
  <Application>Microsoft Office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WALTERS, Zureena (BIRMINGHAM COMMUNITY HEALTHCARE NHS FOUNDATION TRUST)</dc:creator>
  <cp:lastModifiedBy>WALTERS, Zureena (BIRMINGHAM COMMUNITY HEALTHCARE NHS FOUNDATION TRUST)</cp:lastModifiedBy>
  <cp:revision>1</cp:revision>
  <dcterms:created xsi:type="dcterms:W3CDTF">2026-10-12T16:01:45Z</dcterms:created>
  <dcterms:modified xsi:type="dcterms:W3CDTF">2026-10-12T16:35:14Z</dcterms:modified>
</cp:coreProperties>
</file>