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58" r:id="rId4"/>
    <p:sldId id="257" r:id="rId5"/>
    <p:sldId id="269" r:id="rId6"/>
    <p:sldId id="266" r:id="rId7"/>
    <p:sldId id="276" r:id="rId8"/>
    <p:sldId id="264" r:id="rId9"/>
    <p:sldId id="267" r:id="rId10"/>
    <p:sldId id="270" r:id="rId11"/>
    <p:sldId id="271" r:id="rId12"/>
    <p:sldId id="272" r:id="rId13"/>
    <p:sldId id="273" r:id="rId14"/>
    <p:sldId id="274" r:id="rId15"/>
    <p:sldId id="277" r:id="rId16"/>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6" dt="2026-10-02T09:27:07.329"/>
    <p1510:client id="{B0798D02-F377-0EB4-3B46-A84F0AFD970D}" v="1361" dt="2026-10-02T09:22:50.210"/>
    <p1510:client id="{FCBBC48C-A8C8-7ECB-7B69-7E22B5024AE6}" v="7731" dt="2026-10-02T08:11:35.2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4" d="100"/>
          <a:sy n="74" d="100"/>
        </p:scale>
        <p:origin x="18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07/10/2026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07/10/2026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Martha's Rule at Dudley Collaboration with Paediatrics</a:t>
            </a:r>
          </a:p>
        </p:txBody>
      </p:sp>
      <p:sp>
        <p:nvSpPr>
          <p:cNvPr id="3" name="Subtitle 2"/>
          <p:cNvSpPr>
            <a:spLocks noGrp="1"/>
          </p:cNvSpPr>
          <p:nvPr>
            <p:ph type="subTitle" idx="1"/>
          </p:nvPr>
        </p:nvSpPr>
        <p:spPr/>
        <p:txBody>
          <a:bodyPr vert="horz" lIns="91440" tIns="45720" rIns="91440" bIns="45720" rtlCol="0" anchor="t">
            <a:normAutofit/>
          </a:bodyPr>
          <a:lstStyle/>
          <a:p>
            <a:r>
              <a:rPr lang="en-GB" dirty="0" err="1"/>
              <a:t>Faiuna</a:t>
            </a:r>
            <a:r>
              <a:rPr lang="en-GB" dirty="0"/>
              <a:t> Haseeb</a:t>
            </a:r>
          </a:p>
          <a:p>
            <a:r>
              <a:rPr lang="en-GB" dirty="0"/>
              <a:t>Consultant in Intensive Care Medicine</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91085-4C23-796A-F40D-648E85E7C412}"/>
              </a:ext>
            </a:extLst>
          </p:cNvPr>
          <p:cNvSpPr>
            <a:spLocks noGrp="1"/>
          </p:cNvSpPr>
          <p:nvPr>
            <p:ph type="title"/>
          </p:nvPr>
        </p:nvSpPr>
        <p:spPr/>
        <p:txBody>
          <a:bodyPr/>
          <a:lstStyle/>
          <a:p>
            <a:r>
              <a:rPr lang="en-GB" dirty="0"/>
              <a:t>Intensive Care and Paediatrics</a:t>
            </a:r>
          </a:p>
        </p:txBody>
      </p:sp>
      <p:sp>
        <p:nvSpPr>
          <p:cNvPr id="3" name="Content Placeholder 2">
            <a:extLst>
              <a:ext uri="{FF2B5EF4-FFF2-40B4-BE49-F238E27FC236}">
                <a16:creationId xmlns:a16="http://schemas.microsoft.com/office/drawing/2014/main" id="{16A5EFF9-2FE0-D6DC-25A8-6B3119B02B0E}"/>
              </a:ext>
            </a:extLst>
          </p:cNvPr>
          <p:cNvSpPr>
            <a:spLocks noGrp="1"/>
          </p:cNvSpPr>
          <p:nvPr>
            <p:ph idx="1"/>
          </p:nvPr>
        </p:nvSpPr>
        <p:spPr/>
        <p:txBody>
          <a:bodyPr vert="horz" lIns="91440" tIns="45720" rIns="91440" bIns="45720" rtlCol="0" anchor="t">
            <a:normAutofit/>
          </a:bodyPr>
          <a:lstStyle/>
          <a:p>
            <a:r>
              <a:rPr lang="en-GB" dirty="0"/>
              <a:t>Collaboration – Adult ICM medical and nursing teams + paediatrics (Case to follow)</a:t>
            </a:r>
          </a:p>
          <a:p>
            <a:r>
              <a:rPr lang="en-GB" dirty="0"/>
              <a:t>Level 3 deterioration – KIDS + PICU</a:t>
            </a:r>
          </a:p>
          <a:p>
            <a:r>
              <a:rPr lang="en-GB" dirty="0"/>
              <a:t>Level 2 / HDU patients?</a:t>
            </a:r>
          </a:p>
          <a:p>
            <a:r>
              <a:rPr lang="en-GB" dirty="0"/>
              <a:t>Stabilisation and de-escalation</a:t>
            </a:r>
          </a:p>
          <a:p>
            <a:r>
              <a:rPr lang="en-GB" dirty="0"/>
              <a:t>EPALS</a:t>
            </a:r>
          </a:p>
          <a:p>
            <a:r>
              <a:rPr lang="en-GB" dirty="0"/>
              <a:t>RAPT Resuscitation and Paediatric Team Training</a:t>
            </a:r>
          </a:p>
          <a:p>
            <a:r>
              <a:rPr lang="en-GB" dirty="0"/>
              <a:t>Martha's Rule</a:t>
            </a:r>
          </a:p>
          <a:p>
            <a:endParaRPr lang="en-GB" dirty="0"/>
          </a:p>
        </p:txBody>
      </p:sp>
    </p:spTree>
    <p:extLst>
      <p:ext uri="{BB962C8B-B14F-4D97-AF65-F5344CB8AC3E}">
        <p14:creationId xmlns:p14="http://schemas.microsoft.com/office/powerpoint/2010/main" val="169019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D885B-993E-F18B-7421-684A60BF71D0}"/>
              </a:ext>
            </a:extLst>
          </p:cNvPr>
          <p:cNvSpPr>
            <a:spLocks noGrp="1"/>
          </p:cNvSpPr>
          <p:nvPr>
            <p:ph type="title"/>
          </p:nvPr>
        </p:nvSpPr>
        <p:spPr/>
        <p:txBody>
          <a:bodyPr/>
          <a:lstStyle/>
          <a:p>
            <a:r>
              <a:rPr lang="en-GB" dirty="0"/>
              <a:t>Dudley C4C Jan 2026 to present</a:t>
            </a:r>
          </a:p>
        </p:txBody>
      </p:sp>
      <p:sp>
        <p:nvSpPr>
          <p:cNvPr id="3" name="Content Placeholder 2">
            <a:extLst>
              <a:ext uri="{FF2B5EF4-FFF2-40B4-BE49-F238E27FC236}">
                <a16:creationId xmlns:a16="http://schemas.microsoft.com/office/drawing/2014/main" id="{03A5349C-6CAC-3451-6595-4A0BF3A5C5B1}"/>
              </a:ext>
            </a:extLst>
          </p:cNvPr>
          <p:cNvSpPr>
            <a:spLocks noGrp="1"/>
          </p:cNvSpPr>
          <p:nvPr>
            <p:ph idx="1"/>
          </p:nvPr>
        </p:nvSpPr>
        <p:spPr/>
        <p:txBody>
          <a:bodyPr vert="horz" lIns="91440" tIns="45720" rIns="91440" bIns="45720" rtlCol="0" anchor="t">
            <a:normAutofit/>
          </a:bodyPr>
          <a:lstStyle/>
          <a:p>
            <a:r>
              <a:rPr lang="en-GB" dirty="0"/>
              <a:t>153 calls for 116 patients</a:t>
            </a:r>
            <a:endParaRPr lang="en-US" dirty="0"/>
          </a:p>
          <a:p>
            <a:r>
              <a:rPr lang="en-GB" dirty="0"/>
              <a:t>12 categorised as acute deterioration = 7.8%</a:t>
            </a:r>
          </a:p>
          <a:p>
            <a:r>
              <a:rPr lang="en-GB" dirty="0"/>
              <a:t>National acute deterioration is 17%</a:t>
            </a:r>
          </a:p>
          <a:p>
            <a:r>
              <a:rPr lang="en-GB" dirty="0"/>
              <a:t>38% of calls relating to deterioration of a chronic condition</a:t>
            </a:r>
          </a:p>
          <a:p>
            <a:r>
              <a:rPr lang="en-GB" dirty="0"/>
              <a:t>Approximately 60 mins of outreach time spent per call</a:t>
            </a:r>
          </a:p>
          <a:p>
            <a:r>
              <a:rPr lang="en-GB" dirty="0"/>
              <a:t>Average number of calls per month 17 ??</a:t>
            </a:r>
          </a:p>
          <a:p>
            <a:r>
              <a:rPr lang="en-GB" dirty="0"/>
              <a:t>National average is 5</a:t>
            </a:r>
          </a:p>
          <a:p>
            <a:endParaRPr lang="en-GB" dirty="0"/>
          </a:p>
          <a:p>
            <a:endParaRPr lang="en-GB" dirty="0"/>
          </a:p>
          <a:p>
            <a:endParaRPr lang="en-GB" dirty="0"/>
          </a:p>
        </p:txBody>
      </p:sp>
    </p:spTree>
    <p:extLst>
      <p:ext uri="{BB962C8B-B14F-4D97-AF65-F5344CB8AC3E}">
        <p14:creationId xmlns:p14="http://schemas.microsoft.com/office/powerpoint/2010/main" val="2682452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screenshot of a computer&#10;&#10;AI-generated content may be incorrect.">
            <a:extLst>
              <a:ext uri="{FF2B5EF4-FFF2-40B4-BE49-F238E27FC236}">
                <a16:creationId xmlns:a16="http://schemas.microsoft.com/office/drawing/2014/main" id="{50D3FD7A-A866-42A4-431A-E6FAA474D70A}"/>
              </a:ext>
            </a:extLst>
          </p:cNvPr>
          <p:cNvPicPr>
            <a:picLocks noChangeAspect="1"/>
          </p:cNvPicPr>
          <p:nvPr/>
        </p:nvPicPr>
        <p:blipFill>
          <a:blip r:embed="rId2"/>
          <a:srcRect l="11539"/>
          <a:stretch>
            <a:fillRect/>
          </a:stretch>
        </p:blipFill>
        <p:spPr>
          <a:xfrm>
            <a:off x="20" y="1282"/>
            <a:ext cx="12191980" cy="6856718"/>
          </a:xfrm>
          <a:prstGeom prst="rect">
            <a:avLst/>
          </a:prstGeom>
        </p:spPr>
      </p:pic>
    </p:spTree>
    <p:extLst>
      <p:ext uri="{BB962C8B-B14F-4D97-AF65-F5344CB8AC3E}">
        <p14:creationId xmlns:p14="http://schemas.microsoft.com/office/powerpoint/2010/main" val="398611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539AA-5721-9A0A-5DA5-320C6624238F}"/>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Paediatric C4Cs Jan 26 to present  - Themes</a:t>
            </a:r>
          </a:p>
        </p:txBody>
      </p:sp>
      <p:pic>
        <p:nvPicPr>
          <p:cNvPr id="4" name="Content Placeholder 3" descr="A screenshot of a medical report&#10;&#10;AI-generated content may be incorrect.">
            <a:extLst>
              <a:ext uri="{FF2B5EF4-FFF2-40B4-BE49-F238E27FC236}">
                <a16:creationId xmlns:a16="http://schemas.microsoft.com/office/drawing/2014/main" id="{97E014AF-9234-9DC0-8EC2-2B09F9A0397D}"/>
              </a:ext>
            </a:extLst>
          </p:cNvPr>
          <p:cNvPicPr>
            <a:picLocks noGrp="1" noChangeAspect="1"/>
          </p:cNvPicPr>
          <p:nvPr>
            <p:ph idx="1"/>
          </p:nvPr>
        </p:nvPicPr>
        <p:blipFill>
          <a:blip r:embed="rId2"/>
          <a:stretch>
            <a:fillRect/>
          </a:stretch>
        </p:blipFill>
        <p:spPr>
          <a:xfrm>
            <a:off x="-4801" y="1711144"/>
            <a:ext cx="11553334" cy="4481587"/>
          </a:xfrm>
          <a:prstGeom prst="rect">
            <a:avLst/>
          </a:prstGeom>
        </p:spPr>
      </p:pic>
    </p:spTree>
    <p:extLst>
      <p:ext uri="{BB962C8B-B14F-4D97-AF65-F5344CB8AC3E}">
        <p14:creationId xmlns:p14="http://schemas.microsoft.com/office/powerpoint/2010/main" val="2457992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5EDDC-98A2-1A41-91FF-D122205C604A}"/>
              </a:ext>
            </a:extLst>
          </p:cNvPr>
          <p:cNvSpPr>
            <a:spLocks noGrp="1"/>
          </p:cNvSpPr>
          <p:nvPr>
            <p:ph type="title"/>
          </p:nvPr>
        </p:nvSpPr>
        <p:spPr/>
        <p:txBody>
          <a:bodyPr/>
          <a:lstStyle/>
          <a:p>
            <a:r>
              <a:rPr lang="en-GB" dirty="0"/>
              <a:t>Paediatric C4Cs Acute Deterioration </a:t>
            </a:r>
          </a:p>
        </p:txBody>
      </p:sp>
      <p:sp>
        <p:nvSpPr>
          <p:cNvPr id="3" name="Content Placeholder 2">
            <a:extLst>
              <a:ext uri="{FF2B5EF4-FFF2-40B4-BE49-F238E27FC236}">
                <a16:creationId xmlns:a16="http://schemas.microsoft.com/office/drawing/2014/main" id="{11B0C071-2FFA-EFAC-814C-DF41B8B2E403}"/>
              </a:ext>
            </a:extLst>
          </p:cNvPr>
          <p:cNvSpPr>
            <a:spLocks noGrp="1"/>
          </p:cNvSpPr>
          <p:nvPr>
            <p:ph idx="1"/>
          </p:nvPr>
        </p:nvSpPr>
        <p:spPr/>
        <p:txBody>
          <a:bodyPr vert="horz" lIns="91440" tIns="45720" rIns="91440" bIns="45720" rtlCol="0" anchor="t">
            <a:normAutofit/>
          </a:bodyPr>
          <a:lstStyle/>
          <a:p>
            <a:pPr marL="0" indent="0">
              <a:buNone/>
            </a:pPr>
            <a:r>
              <a:rPr lang="en-GB" sz="2400" b="1" dirty="0"/>
              <a:t>1.   9M (Surgery) </a:t>
            </a:r>
            <a:r>
              <a:rPr lang="en-GB" sz="2400" dirty="0"/>
              <a:t>Abdominal pain, vomiting. Escalated to </a:t>
            </a:r>
            <a:r>
              <a:rPr lang="en-GB" sz="2400" b="1" dirty="0"/>
              <a:t>surgical team</a:t>
            </a:r>
            <a:r>
              <a:rPr lang="en-GB" sz="2400" dirty="0"/>
              <a:t>. Laparoscopic appendicectomy performed </a:t>
            </a:r>
            <a:r>
              <a:rPr lang="en-GB" sz="2400" b="1" dirty="0">
                <a:solidFill>
                  <a:srgbClr val="FF0000"/>
                </a:solidFill>
              </a:rPr>
              <a:t>(acute deterioration)</a:t>
            </a:r>
            <a:endParaRPr lang="en-US" sz="2400">
              <a:solidFill>
                <a:srgbClr val="FF0000"/>
              </a:solidFill>
            </a:endParaRPr>
          </a:p>
          <a:p>
            <a:pPr>
              <a:buNone/>
            </a:pPr>
            <a:r>
              <a:rPr lang="en-GB" sz="2400" b="1" dirty="0">
                <a:solidFill>
                  <a:srgbClr val="000000"/>
                </a:solidFill>
              </a:rPr>
              <a:t>2.   5F (Surgery)</a:t>
            </a:r>
            <a:r>
              <a:rPr lang="en-GB" sz="2400" dirty="0">
                <a:solidFill>
                  <a:srgbClr val="000000"/>
                </a:solidFill>
              </a:rPr>
              <a:t> abdominal pain, awaiting USS. C4C as parent told may need transfer depending on scan and scan not yet done . </a:t>
            </a:r>
            <a:r>
              <a:rPr lang="en-GB" sz="2400" b="1" dirty="0">
                <a:solidFill>
                  <a:srgbClr val="000000"/>
                </a:solidFill>
              </a:rPr>
              <a:t>Paediatrics</a:t>
            </a:r>
            <a:r>
              <a:rPr lang="en-GB" sz="2400" dirty="0">
                <a:solidFill>
                  <a:srgbClr val="000000"/>
                </a:solidFill>
              </a:rPr>
              <a:t> expedited scan. Diagnosis of intussusception, transferred to BCH </a:t>
            </a:r>
            <a:r>
              <a:rPr lang="en-GB" sz="2400" b="1" dirty="0">
                <a:solidFill>
                  <a:srgbClr val="FF0000"/>
                </a:solidFill>
              </a:rPr>
              <a:t>(acute deterioration)</a:t>
            </a:r>
            <a:endParaRPr lang="en-GB" sz="2400" dirty="0">
              <a:solidFill>
                <a:srgbClr val="000000"/>
              </a:solidFill>
            </a:endParaRPr>
          </a:p>
          <a:p>
            <a:pPr>
              <a:buNone/>
            </a:pPr>
            <a:r>
              <a:rPr lang="en-GB" sz="2400" b="1" dirty="0">
                <a:solidFill>
                  <a:srgbClr val="000000"/>
                </a:solidFill>
              </a:rPr>
              <a:t>3.   9F (Surgery) </a:t>
            </a:r>
            <a:r>
              <a:rPr lang="en-GB" sz="2400" dirty="0">
                <a:solidFill>
                  <a:srgbClr val="000000"/>
                </a:solidFill>
              </a:rPr>
              <a:t>abdominal pain discharged with open access to PAU. Returned within a few hours, severe pain. </a:t>
            </a:r>
            <a:r>
              <a:rPr lang="en-GB" sz="2400" b="1" dirty="0">
                <a:solidFill>
                  <a:srgbClr val="000000"/>
                </a:solidFill>
              </a:rPr>
              <a:t>NIC and surgical ST</a:t>
            </a:r>
            <a:r>
              <a:rPr lang="en-GB" sz="2400" dirty="0">
                <a:solidFill>
                  <a:srgbClr val="000000"/>
                </a:solidFill>
              </a:rPr>
              <a:t> contacted to organise analgesia. Appendicectomy performed </a:t>
            </a:r>
            <a:r>
              <a:rPr lang="en-GB" sz="2400" dirty="0">
                <a:solidFill>
                  <a:srgbClr val="FF0000"/>
                </a:solidFill>
              </a:rPr>
              <a:t>(</a:t>
            </a:r>
            <a:r>
              <a:rPr lang="en-GB" sz="2400" b="1" dirty="0">
                <a:solidFill>
                  <a:srgbClr val="FF0000"/>
                </a:solidFill>
              </a:rPr>
              <a:t>acute deterioration)</a:t>
            </a:r>
            <a:endParaRPr lang="en-GB" sz="2400" dirty="0">
              <a:solidFill>
                <a:srgbClr val="000000"/>
              </a:solidFill>
            </a:endParaRPr>
          </a:p>
          <a:p>
            <a:pPr>
              <a:buNone/>
            </a:pPr>
            <a:endParaRPr lang="en-GB" b="1" dirty="0">
              <a:solidFill>
                <a:srgbClr val="FF0000"/>
              </a:solidFill>
            </a:endParaRPr>
          </a:p>
          <a:p>
            <a:pPr marL="0" indent="0">
              <a:buNone/>
            </a:pPr>
            <a:endParaRPr lang="en-GB" b="1" dirty="0">
              <a:solidFill>
                <a:srgbClr val="FF0000"/>
              </a:solidFill>
            </a:endParaRPr>
          </a:p>
          <a:p>
            <a:endParaRPr lang="en-GB" dirty="0"/>
          </a:p>
        </p:txBody>
      </p:sp>
    </p:spTree>
    <p:extLst>
      <p:ext uri="{BB962C8B-B14F-4D97-AF65-F5344CB8AC3E}">
        <p14:creationId xmlns:p14="http://schemas.microsoft.com/office/powerpoint/2010/main" val="2727178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2DD7-FE37-AD77-D07A-23548F3D8846}"/>
              </a:ext>
            </a:extLst>
          </p:cNvPr>
          <p:cNvSpPr>
            <a:spLocks noGrp="1"/>
          </p:cNvSpPr>
          <p:nvPr>
            <p:ph type="title"/>
          </p:nvPr>
        </p:nvSpPr>
        <p:spPr/>
        <p:txBody>
          <a:bodyPr/>
          <a:lstStyle/>
          <a:p>
            <a:r>
              <a:rPr lang="en-GB" dirty="0"/>
              <a:t>Paediatric C4Cs- Surgical Cases, no acute deterioration </a:t>
            </a:r>
          </a:p>
        </p:txBody>
      </p:sp>
      <p:sp>
        <p:nvSpPr>
          <p:cNvPr id="3" name="Content Placeholder 2">
            <a:extLst>
              <a:ext uri="{FF2B5EF4-FFF2-40B4-BE49-F238E27FC236}">
                <a16:creationId xmlns:a16="http://schemas.microsoft.com/office/drawing/2014/main" id="{2EBBF1F1-8063-F11F-5239-6BB059AF8A0B}"/>
              </a:ext>
            </a:extLst>
          </p:cNvPr>
          <p:cNvSpPr>
            <a:spLocks noGrp="1"/>
          </p:cNvSpPr>
          <p:nvPr>
            <p:ph idx="1"/>
          </p:nvPr>
        </p:nvSpPr>
        <p:spPr/>
        <p:txBody>
          <a:bodyPr vert="horz" lIns="91440" tIns="45720" rIns="91440" bIns="45720" rtlCol="0" anchor="t">
            <a:normAutofit/>
          </a:bodyPr>
          <a:lstStyle/>
          <a:p>
            <a:pPr marL="0" indent="0">
              <a:buNone/>
            </a:pPr>
            <a:r>
              <a:rPr lang="en-GB" b="1" dirty="0"/>
              <a:t>14M  </a:t>
            </a:r>
            <a:r>
              <a:rPr lang="en-GB" dirty="0"/>
              <a:t>? Appendicitis. Mother felt that patient being sidelined. Dx: abdominal migraine (</a:t>
            </a:r>
            <a:r>
              <a:rPr lang="en-GB" b="1" dirty="0"/>
              <a:t>communication)</a:t>
            </a:r>
            <a:endParaRPr lang="en-US" dirty="0"/>
          </a:p>
          <a:p>
            <a:pPr marL="0" indent="0">
              <a:buNone/>
            </a:pPr>
            <a:r>
              <a:rPr lang="en-GB" b="1" dirty="0"/>
              <a:t>7F </a:t>
            </a:r>
            <a:r>
              <a:rPr lang="en-GB" dirty="0"/>
              <a:t>Abdominal pain, AXR awaited. Dx: constipation </a:t>
            </a:r>
            <a:r>
              <a:rPr lang="en-GB" b="1" dirty="0"/>
              <a:t>(delayed investigations)</a:t>
            </a:r>
            <a:endParaRPr lang="en-US"/>
          </a:p>
          <a:p>
            <a:pPr>
              <a:buNone/>
            </a:pPr>
            <a:r>
              <a:rPr lang="en-GB" b="1" dirty="0"/>
              <a:t> 12M </a:t>
            </a:r>
            <a:r>
              <a:rPr lang="en-GB" dirty="0"/>
              <a:t>?Appendicitis, mother felt that not much had happened over 3 days of admission. Dx: viral infection. (</a:t>
            </a:r>
            <a:r>
              <a:rPr lang="en-GB" b="1" dirty="0"/>
              <a:t>communication)</a:t>
            </a:r>
            <a:endParaRPr lang="en-GB"/>
          </a:p>
          <a:p>
            <a:pPr marL="0" indent="0">
              <a:buNone/>
            </a:pPr>
            <a:r>
              <a:rPr lang="en-GB" b="1" dirty="0"/>
              <a:t>14M </a:t>
            </a:r>
            <a:r>
              <a:rPr lang="en-GB" dirty="0"/>
              <a:t>Epilepsy, learning disabilities? Bowel obstruction. Mother concerned about missing medication. Clarified that antiepileptics to be given despite NBM. Dx: paralytic ileus  </a:t>
            </a:r>
            <a:r>
              <a:rPr lang="en-GB" b="1" dirty="0"/>
              <a:t>(medication issue)</a:t>
            </a:r>
            <a:endParaRPr lang="en-US" dirty="0"/>
          </a:p>
          <a:p>
            <a:pPr>
              <a:buFont typeface="Arial"/>
              <a:buChar char="•"/>
            </a:pPr>
            <a:endParaRPr lang="en-GB" dirty="0"/>
          </a:p>
          <a:p>
            <a:pPr>
              <a:buNone/>
            </a:pPr>
            <a:endParaRPr lang="en-GB" b="1" dirty="0"/>
          </a:p>
          <a:p>
            <a:pPr>
              <a:buNone/>
            </a:pPr>
            <a:endParaRPr lang="en-GB" b="1" dirty="0"/>
          </a:p>
          <a:p>
            <a:pPr marL="0" indent="0">
              <a:buNone/>
            </a:pPr>
            <a:endParaRPr lang="en-GB" b="1" dirty="0"/>
          </a:p>
          <a:p>
            <a:endParaRPr lang="en-GB" sz="1800" b="1" dirty="0"/>
          </a:p>
          <a:p>
            <a:endParaRPr lang="en-GB" dirty="0"/>
          </a:p>
        </p:txBody>
      </p:sp>
    </p:spTree>
    <p:extLst>
      <p:ext uri="{BB962C8B-B14F-4D97-AF65-F5344CB8AC3E}">
        <p14:creationId xmlns:p14="http://schemas.microsoft.com/office/powerpoint/2010/main" val="340840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F64A-95F0-9F55-1D86-F107503FA1A5}"/>
              </a:ext>
            </a:extLst>
          </p:cNvPr>
          <p:cNvSpPr>
            <a:spLocks noGrp="1"/>
          </p:cNvSpPr>
          <p:nvPr>
            <p:ph type="title"/>
          </p:nvPr>
        </p:nvSpPr>
        <p:spPr>
          <a:xfrm>
            <a:off x="838200" y="365125"/>
            <a:ext cx="10174406" cy="847892"/>
          </a:xfrm>
        </p:spPr>
        <p:txBody>
          <a:bodyPr>
            <a:normAutofit/>
          </a:bodyPr>
          <a:lstStyle/>
          <a:p>
            <a:r>
              <a:rPr lang="en-GB" sz="4000" dirty="0"/>
              <a:t>Paediatric C4Cs (no acute deterioration)</a:t>
            </a:r>
          </a:p>
        </p:txBody>
      </p:sp>
      <p:sp>
        <p:nvSpPr>
          <p:cNvPr id="3" name="Content Placeholder 2">
            <a:extLst>
              <a:ext uri="{FF2B5EF4-FFF2-40B4-BE49-F238E27FC236}">
                <a16:creationId xmlns:a16="http://schemas.microsoft.com/office/drawing/2014/main" id="{650D6325-CB9B-D37B-7C90-57E044CF9753}"/>
              </a:ext>
            </a:extLst>
          </p:cNvPr>
          <p:cNvSpPr>
            <a:spLocks noGrp="1"/>
          </p:cNvSpPr>
          <p:nvPr>
            <p:ph idx="1"/>
          </p:nvPr>
        </p:nvSpPr>
        <p:spPr>
          <a:xfrm>
            <a:off x="565245" y="1222849"/>
            <a:ext cx="10720316" cy="4806263"/>
          </a:xfrm>
        </p:spPr>
        <p:txBody>
          <a:bodyPr vert="horz" lIns="91440" tIns="45720" rIns="91440" bIns="45720" rtlCol="0" anchor="t">
            <a:noAutofit/>
          </a:bodyPr>
          <a:lstStyle/>
          <a:p>
            <a:pPr marL="0" indent="0">
              <a:buNone/>
            </a:pPr>
            <a:r>
              <a:rPr lang="en-GB" sz="2400" b="1" dirty="0"/>
              <a:t>18 days F</a:t>
            </a:r>
            <a:r>
              <a:rPr lang="en-GB" sz="2400" dirty="0"/>
              <a:t> Neonatal thyrotoxicosis, maternal Graves disease. Mum wanted endocrinology update. </a:t>
            </a:r>
            <a:r>
              <a:rPr lang="en-GB" sz="2400" b="1" dirty="0"/>
              <a:t>(clinical concern re ongoing condition)</a:t>
            </a:r>
            <a:endParaRPr lang="en-US" sz="2400"/>
          </a:p>
          <a:p>
            <a:pPr marL="0" indent="0">
              <a:buNone/>
            </a:pPr>
            <a:r>
              <a:rPr lang="en-GB" sz="2400" b="1" dirty="0"/>
              <a:t>10 day M </a:t>
            </a:r>
            <a:r>
              <a:rPr lang="en-GB" sz="2400" dirty="0"/>
              <a:t>Bronchiolitis on HFO2. Parents wanted update on potential transfer to BCH . </a:t>
            </a:r>
            <a:r>
              <a:rPr lang="en-GB" sz="2400" b="1" dirty="0"/>
              <a:t>(clinical concern re ongoing condition)</a:t>
            </a:r>
            <a:endParaRPr lang="en-GB" sz="2400" dirty="0"/>
          </a:p>
          <a:p>
            <a:pPr marL="0" indent="0">
              <a:buNone/>
            </a:pPr>
            <a:r>
              <a:rPr lang="en-GB" sz="2400" b="1" dirty="0"/>
              <a:t>3M </a:t>
            </a:r>
            <a:r>
              <a:rPr lang="en-GB" sz="2400" dirty="0"/>
              <a:t>D+V on IVI. Mother concerned about discharge. Discharge delayed to await passing urine</a:t>
            </a:r>
            <a:r>
              <a:rPr lang="en-GB" sz="2400" b="1" dirty="0"/>
              <a:t> (clinical concern re ongoing medical condition)</a:t>
            </a:r>
            <a:endParaRPr lang="en-GB" sz="2400" dirty="0"/>
          </a:p>
          <a:p>
            <a:pPr marL="0" indent="0">
              <a:buNone/>
            </a:pPr>
            <a:r>
              <a:rPr lang="en-GB" sz="2400" b="1" dirty="0"/>
              <a:t>1 month F </a:t>
            </a:r>
            <a:r>
              <a:rPr lang="en-GB" sz="2400" dirty="0"/>
              <a:t>Vomiting and lethargy. Mum told that needs scan to exclude septic ileus. Mum worried about delay in transfer for contrast scan. Paediatric Dr spoke with Mum and BCH. Transferred for contrast scan and d/c back to RHH as NAD </a:t>
            </a:r>
            <a:r>
              <a:rPr lang="en-GB" sz="2400" b="1" dirty="0"/>
              <a:t>(delayed investigations)</a:t>
            </a:r>
          </a:p>
        </p:txBody>
      </p:sp>
    </p:spTree>
    <p:extLst>
      <p:ext uri="{BB962C8B-B14F-4D97-AF65-F5344CB8AC3E}">
        <p14:creationId xmlns:p14="http://schemas.microsoft.com/office/powerpoint/2010/main" val="1058351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20F81-5458-D508-7EBA-DDB5AAD2259D}"/>
              </a:ext>
            </a:extLst>
          </p:cNvPr>
          <p:cNvSpPr>
            <a:spLocks noGrp="1"/>
          </p:cNvSpPr>
          <p:nvPr>
            <p:ph type="title"/>
          </p:nvPr>
        </p:nvSpPr>
        <p:spPr/>
        <p:txBody>
          <a:bodyPr/>
          <a:lstStyle/>
          <a:p>
            <a:r>
              <a:rPr lang="en-GB" dirty="0"/>
              <a:t>Paediatric C4Cs (no acute deterioration)</a:t>
            </a:r>
          </a:p>
        </p:txBody>
      </p:sp>
      <p:sp>
        <p:nvSpPr>
          <p:cNvPr id="3" name="Content Placeholder 2">
            <a:extLst>
              <a:ext uri="{FF2B5EF4-FFF2-40B4-BE49-F238E27FC236}">
                <a16:creationId xmlns:a16="http://schemas.microsoft.com/office/drawing/2014/main" id="{92FFC00F-A765-AA7B-B2E6-1B2C1CF524F5}"/>
              </a:ext>
            </a:extLst>
          </p:cNvPr>
          <p:cNvSpPr>
            <a:spLocks noGrp="1"/>
          </p:cNvSpPr>
          <p:nvPr>
            <p:ph idx="1"/>
          </p:nvPr>
        </p:nvSpPr>
        <p:spPr/>
        <p:txBody>
          <a:bodyPr vert="horz" lIns="91440" tIns="45720" rIns="91440" bIns="45720" rtlCol="0" anchor="t">
            <a:normAutofit/>
          </a:bodyPr>
          <a:lstStyle/>
          <a:p>
            <a:pPr marL="0" indent="0">
              <a:buNone/>
            </a:pPr>
            <a:r>
              <a:rPr lang="en-GB" b="1" dirty="0"/>
              <a:t>14F (Gynae)</a:t>
            </a:r>
            <a:r>
              <a:rPr lang="en-GB" dirty="0"/>
              <a:t> Escalating abdominal pain. Family concerned about MDT outcome – for surgical removal of large ovarian cyst </a:t>
            </a:r>
            <a:r>
              <a:rPr lang="en-GB" b="1" dirty="0"/>
              <a:t>(communication)</a:t>
            </a:r>
          </a:p>
          <a:p>
            <a:pPr marL="0" indent="0">
              <a:buNone/>
            </a:pPr>
            <a:r>
              <a:rPr lang="en-GB" b="1" dirty="0"/>
              <a:t>5F (ENT) </a:t>
            </a:r>
            <a:r>
              <a:rPr lang="en-GB" dirty="0"/>
              <a:t>Parents concerned about facial swelling. ENT review, infected boil </a:t>
            </a:r>
            <a:r>
              <a:rPr lang="en-GB" b="1" dirty="0"/>
              <a:t>(clinical concern re ongoing medical condition)</a:t>
            </a:r>
          </a:p>
          <a:p>
            <a:pPr marL="0" indent="0">
              <a:buNone/>
            </a:pPr>
            <a:r>
              <a:rPr lang="en-GB" b="1" dirty="0"/>
              <a:t>6M and 17M (T&amp;O) </a:t>
            </a:r>
            <a:r>
              <a:rPr lang="en-GB" dirty="0"/>
              <a:t>Analgesia</a:t>
            </a:r>
            <a:r>
              <a:rPr lang="en-GB" b="1" dirty="0"/>
              <a:t> (medication issue)</a:t>
            </a:r>
          </a:p>
          <a:p>
            <a:pPr marL="0" indent="0">
              <a:buNone/>
            </a:pPr>
            <a:endParaRPr lang="en-GB" b="1" dirty="0"/>
          </a:p>
          <a:p>
            <a:pPr marL="0" indent="0">
              <a:buNone/>
            </a:pPr>
            <a:endParaRPr lang="en-GB" b="1" dirty="0"/>
          </a:p>
        </p:txBody>
      </p:sp>
    </p:spTree>
    <p:extLst>
      <p:ext uri="{BB962C8B-B14F-4D97-AF65-F5344CB8AC3E}">
        <p14:creationId xmlns:p14="http://schemas.microsoft.com/office/powerpoint/2010/main" val="1698072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7A9-FB2E-8667-A876-EE75D49427E5}"/>
              </a:ext>
            </a:extLst>
          </p:cNvPr>
          <p:cNvSpPr>
            <a:spLocks noGrp="1"/>
          </p:cNvSpPr>
          <p:nvPr>
            <p:ph type="title"/>
          </p:nvPr>
        </p:nvSpPr>
        <p:spPr/>
        <p:txBody>
          <a:bodyPr/>
          <a:lstStyle/>
          <a:p>
            <a:r>
              <a:rPr lang="en-GB" dirty="0"/>
              <a:t>MDT CASE; Paediatrics, Adult ICM, ED </a:t>
            </a:r>
          </a:p>
        </p:txBody>
      </p:sp>
      <p:sp>
        <p:nvSpPr>
          <p:cNvPr id="3" name="Content Placeholder 2">
            <a:extLst>
              <a:ext uri="{FF2B5EF4-FFF2-40B4-BE49-F238E27FC236}">
                <a16:creationId xmlns:a16="http://schemas.microsoft.com/office/drawing/2014/main" id="{C0065F72-FA58-0CA3-C425-61892893668D}"/>
              </a:ext>
            </a:extLst>
          </p:cNvPr>
          <p:cNvSpPr>
            <a:spLocks noGrp="1"/>
          </p:cNvSpPr>
          <p:nvPr>
            <p:ph idx="1"/>
          </p:nvPr>
        </p:nvSpPr>
        <p:spPr/>
        <p:txBody>
          <a:bodyPr vert="horz" lIns="91440" tIns="45720" rIns="91440" bIns="45720" rtlCol="0" anchor="t">
            <a:normAutofit/>
          </a:bodyPr>
          <a:lstStyle/>
          <a:p>
            <a:r>
              <a:rPr lang="en-GB" b="1" dirty="0"/>
              <a:t>5 month M</a:t>
            </a:r>
            <a:r>
              <a:rPr lang="en-GB" dirty="0"/>
              <a:t>- emergency call put out in paediatric OP clinic. OP review for echo as left axis of heart seen on prenatal US</a:t>
            </a:r>
          </a:p>
          <a:p>
            <a:r>
              <a:rPr lang="en-GB" dirty="0"/>
              <a:t>At 1600, 2222 put out by nurses as child appeared unwell. Attended by paediatrics + critical care, carried to paediatric ED</a:t>
            </a:r>
          </a:p>
          <a:p>
            <a:r>
              <a:rPr lang="en-GB" dirty="0" err="1"/>
              <a:t>Hx</a:t>
            </a:r>
            <a:r>
              <a:rPr lang="en-GB" dirty="0"/>
              <a:t>; not feeding well, lethargic, D and V for 48 hours. Weight gain &gt; 50th centile until now. Last was 7.5kg. Born at term, mother pre-eclamptic. Normal development. Echo at 3 months deferred, as too unsettled</a:t>
            </a:r>
          </a:p>
        </p:txBody>
      </p:sp>
    </p:spTree>
    <p:extLst>
      <p:ext uri="{BB962C8B-B14F-4D97-AF65-F5344CB8AC3E}">
        <p14:creationId xmlns:p14="http://schemas.microsoft.com/office/powerpoint/2010/main" val="2470104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79093-6ACB-F48B-A4F0-FB4A2857E59D}"/>
              </a:ext>
            </a:extLst>
          </p:cNvPr>
          <p:cNvSpPr>
            <a:spLocks noGrp="1"/>
          </p:cNvSpPr>
          <p:nvPr>
            <p:ph type="title"/>
          </p:nvPr>
        </p:nvSpPr>
        <p:spPr/>
        <p:txBody>
          <a:bodyPr/>
          <a:lstStyle/>
          <a:p>
            <a:r>
              <a:rPr lang="en-GB" sz="2800" b="1" dirty="0">
                <a:latin typeface="Aptos"/>
              </a:rPr>
              <a:t>Resuscitation Team; Paediatric Cons x 2, Paediatric ST7, Senior Paediatric Dr, Critical Care Cons, ST4 Anaesthetics, ED Paediatric Nursing Lead</a:t>
            </a:r>
          </a:p>
        </p:txBody>
      </p:sp>
      <p:sp>
        <p:nvSpPr>
          <p:cNvPr id="3" name="Content Placeholder 2">
            <a:extLst>
              <a:ext uri="{FF2B5EF4-FFF2-40B4-BE49-F238E27FC236}">
                <a16:creationId xmlns:a16="http://schemas.microsoft.com/office/drawing/2014/main" id="{E223C6D6-D029-CE64-9D0E-B32ABCE377F2}"/>
              </a:ext>
            </a:extLst>
          </p:cNvPr>
          <p:cNvSpPr>
            <a:spLocks noGrp="1"/>
          </p:cNvSpPr>
          <p:nvPr>
            <p:ph idx="1"/>
          </p:nvPr>
        </p:nvSpPr>
        <p:spPr/>
        <p:txBody>
          <a:bodyPr vert="horz" lIns="91440" tIns="45720" rIns="91440" bIns="45720" rtlCol="0" anchor="t">
            <a:noAutofit/>
          </a:bodyPr>
          <a:lstStyle/>
          <a:p>
            <a:r>
              <a:rPr lang="en-GB" sz="2400" dirty="0"/>
              <a:t>Observations; HR 80 BP 112/50, cap refill 4-5 secs, cool and mottled, sats 99%, oxygen applied. Pus noted at urethral meatus</a:t>
            </a:r>
            <a:endParaRPr lang="en-US" sz="2400"/>
          </a:p>
          <a:p>
            <a:r>
              <a:rPr lang="en-GB" sz="2400" dirty="0"/>
              <a:t>X 3 attempts prior to cannulation dorsum RH 24G (paediatric ST)</a:t>
            </a:r>
            <a:endParaRPr lang="en-US" sz="2400"/>
          </a:p>
          <a:p>
            <a:r>
              <a:rPr lang="en-GB" sz="2400" dirty="0"/>
              <a:t>VBG; pH 6.93, pCO2 4, HCO3 6.2, BE –25, lactate 2, K 9.8, Na 110, glucose 14</a:t>
            </a:r>
          </a:p>
          <a:p>
            <a:r>
              <a:rPr lang="en-GB" sz="2400" dirty="0"/>
              <a:t>Monitoring applied, HR intermittently 70, BMV ventilation by critical care</a:t>
            </a:r>
          </a:p>
          <a:p>
            <a:r>
              <a:rPr lang="en-GB" sz="2400" dirty="0"/>
              <a:t>Fluid bolus 10ml/kg x 3</a:t>
            </a:r>
          </a:p>
          <a:p>
            <a:r>
              <a:rPr lang="en-GB" sz="2400" dirty="0"/>
              <a:t>Hydrocortisone 25mg</a:t>
            </a:r>
          </a:p>
          <a:p>
            <a:r>
              <a:rPr lang="en-GB" sz="2400" dirty="0"/>
              <a:t>1ml/kg of 8.4% NaHCO3</a:t>
            </a:r>
          </a:p>
          <a:p>
            <a:r>
              <a:rPr lang="en-GB" sz="2400" dirty="0"/>
              <a:t>Cefotaxime</a:t>
            </a:r>
          </a:p>
          <a:p>
            <a:r>
              <a:rPr lang="en-GB" sz="2400" dirty="0"/>
              <a:t>Hyperkalaemia treatment – limited by access, salbutamol nebuliser given, insulin and dextrose planned</a:t>
            </a:r>
          </a:p>
          <a:p>
            <a:endParaRPr lang="en-GB" sz="2400" dirty="0"/>
          </a:p>
        </p:txBody>
      </p:sp>
    </p:spTree>
    <p:extLst>
      <p:ext uri="{BB962C8B-B14F-4D97-AF65-F5344CB8AC3E}">
        <p14:creationId xmlns:p14="http://schemas.microsoft.com/office/powerpoint/2010/main" val="2553004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36A7-0E6E-0C82-14AC-744C8E0DA573}"/>
              </a:ext>
            </a:extLst>
          </p:cNvPr>
          <p:cNvSpPr>
            <a:spLocks noGrp="1"/>
          </p:cNvSpPr>
          <p:nvPr>
            <p:ph type="title"/>
          </p:nvPr>
        </p:nvSpPr>
        <p:spPr/>
        <p:txBody>
          <a:bodyPr/>
          <a:lstStyle/>
          <a:p>
            <a:r>
              <a:rPr lang="en-GB" dirty="0"/>
              <a:t>Progress 1600- 1900</a:t>
            </a:r>
          </a:p>
        </p:txBody>
      </p:sp>
      <p:sp>
        <p:nvSpPr>
          <p:cNvPr id="3" name="Content Placeholder 2">
            <a:extLst>
              <a:ext uri="{FF2B5EF4-FFF2-40B4-BE49-F238E27FC236}">
                <a16:creationId xmlns:a16="http://schemas.microsoft.com/office/drawing/2014/main" id="{27929AFB-D902-2EE1-89FA-13F179F1C816}"/>
              </a:ext>
            </a:extLst>
          </p:cNvPr>
          <p:cNvSpPr>
            <a:spLocks noGrp="1"/>
          </p:cNvSpPr>
          <p:nvPr>
            <p:ph idx="1"/>
          </p:nvPr>
        </p:nvSpPr>
        <p:spPr/>
        <p:txBody>
          <a:bodyPr vert="horz" lIns="91440" tIns="45720" rIns="91440" bIns="45720" rtlCol="0" anchor="t">
            <a:normAutofit fontScale="92500" lnSpcReduction="20000"/>
          </a:bodyPr>
          <a:lstStyle/>
          <a:p>
            <a:r>
              <a:rPr lang="en-GB" dirty="0"/>
              <a:t>IO right tibia  x 2 attempts by paediatric ST + ITU cons, unsuccessful placement. 3rd attempt paediatric cons, successful</a:t>
            </a:r>
            <a:endParaRPr lang="en-US" dirty="0"/>
          </a:p>
          <a:p>
            <a:r>
              <a:rPr lang="en-GB" dirty="0" err="1"/>
              <a:t>Rpt</a:t>
            </a:r>
            <a:r>
              <a:rPr lang="en-GB" dirty="0"/>
              <a:t> Cap gas; pH 7.03, pCO2 4, HCO3 7.8, BE – 21,  lactate 2.2, K 6.9, Na 115, glucose 12 </a:t>
            </a:r>
            <a:endParaRPr lang="en-US" dirty="0"/>
          </a:p>
          <a:p>
            <a:r>
              <a:rPr lang="en-GB" dirty="0"/>
              <a:t>HR 140, cap refill 3- 4s, colour improved and peripheries warmer</a:t>
            </a:r>
          </a:p>
          <a:p>
            <a:r>
              <a:rPr lang="en-GB" dirty="0"/>
              <a:t>More alert, crying</a:t>
            </a:r>
          </a:p>
          <a:p>
            <a:r>
              <a:rPr lang="en-GB" dirty="0"/>
              <a:t>Differential diagnoses ? CAH, Addisonian crisis precipitated by UTI</a:t>
            </a:r>
          </a:p>
          <a:p>
            <a:r>
              <a:rPr lang="en-GB" dirty="0"/>
              <a:t>Critical care stepped down</a:t>
            </a:r>
          </a:p>
          <a:p>
            <a:r>
              <a:rPr lang="en-GB" dirty="0"/>
              <a:t>ED nursing notes  at 1950 and 2100, catheter in situ, urine dipstick, WCC ++, Hb ++, glucose +++, ketones -, x 3 vomit and loose stool, later breast feeding, settled </a:t>
            </a:r>
          </a:p>
        </p:txBody>
      </p:sp>
    </p:spTree>
    <p:extLst>
      <p:ext uri="{BB962C8B-B14F-4D97-AF65-F5344CB8AC3E}">
        <p14:creationId xmlns:p14="http://schemas.microsoft.com/office/powerpoint/2010/main" val="445910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B162B-4DC3-48B9-3147-89043A766431}"/>
              </a:ext>
            </a:extLst>
          </p:cNvPr>
          <p:cNvSpPr>
            <a:spLocks noGrp="1"/>
          </p:cNvSpPr>
          <p:nvPr>
            <p:ph type="title"/>
          </p:nvPr>
        </p:nvSpPr>
        <p:spPr>
          <a:xfrm>
            <a:off x="838200" y="365125"/>
            <a:ext cx="10051257" cy="742157"/>
          </a:xfrm>
        </p:spPr>
        <p:txBody>
          <a:bodyPr>
            <a:normAutofit/>
          </a:bodyPr>
          <a:lstStyle/>
          <a:p>
            <a:r>
              <a:rPr lang="en-GB" sz="2800" dirty="0"/>
              <a:t>Discussion with BCH KIDS and Endocrinology</a:t>
            </a:r>
          </a:p>
        </p:txBody>
      </p:sp>
      <p:sp>
        <p:nvSpPr>
          <p:cNvPr id="3" name="Content Placeholder 2">
            <a:extLst>
              <a:ext uri="{FF2B5EF4-FFF2-40B4-BE49-F238E27FC236}">
                <a16:creationId xmlns:a16="http://schemas.microsoft.com/office/drawing/2014/main" id="{C89B3761-4368-F058-619D-419FE3F14172}"/>
              </a:ext>
            </a:extLst>
          </p:cNvPr>
          <p:cNvSpPr>
            <a:spLocks noGrp="1"/>
          </p:cNvSpPr>
          <p:nvPr>
            <p:ph idx="1"/>
          </p:nvPr>
        </p:nvSpPr>
        <p:spPr>
          <a:xfrm>
            <a:off x="564357" y="1099344"/>
            <a:ext cx="10789443" cy="5399087"/>
          </a:xfrm>
        </p:spPr>
        <p:txBody>
          <a:bodyPr vert="horz" lIns="91440" tIns="45720" rIns="91440" bIns="45720" rtlCol="0" anchor="t">
            <a:noAutofit/>
          </a:bodyPr>
          <a:lstStyle/>
          <a:p>
            <a:r>
              <a:rPr lang="en-GB" sz="2000" b="1" dirty="0"/>
              <a:t>Discussion with KIDS BCH – Pre-renal failure, dehydration 2 to D+V. Need to r/o delayed presentation of CAH</a:t>
            </a:r>
          </a:p>
          <a:p>
            <a:r>
              <a:rPr lang="en-GB" sz="2000" dirty="0"/>
              <a:t>Strict I+Os</a:t>
            </a:r>
          </a:p>
          <a:p>
            <a:r>
              <a:rPr lang="en-GB" sz="2000" dirty="0"/>
              <a:t>Continue IV maintenance fluids (already started), hydrocortisone</a:t>
            </a:r>
          </a:p>
          <a:p>
            <a:r>
              <a:rPr lang="en-GB" sz="2000" dirty="0"/>
              <a:t>Send basic metabolic profile</a:t>
            </a:r>
          </a:p>
          <a:p>
            <a:r>
              <a:rPr lang="en-GB" sz="2000" dirty="0"/>
              <a:t>6 hourly U+Es</a:t>
            </a:r>
          </a:p>
          <a:p>
            <a:r>
              <a:rPr lang="en-GB" sz="2000" b="1" dirty="0"/>
              <a:t>Endocrine advice </a:t>
            </a:r>
            <a:r>
              <a:rPr lang="en-GB" sz="2000" dirty="0"/>
              <a:t>- </a:t>
            </a:r>
            <a:r>
              <a:rPr lang="en-GB" sz="2000" dirty="0">
                <a:ea typeface="+mn-lt"/>
                <a:cs typeface="+mn-lt"/>
              </a:rPr>
              <a:t>Pituitary screen - LH, FSH, TFT, Prolactin, 17-OHP, Testosterone, Androstenedione, Renin, Angiotensin</a:t>
            </a:r>
            <a:endParaRPr lang="en-GB" sz="2000" dirty="0"/>
          </a:p>
          <a:p>
            <a:r>
              <a:rPr lang="en-GB" sz="2000" dirty="0">
                <a:ea typeface="+mn-lt"/>
                <a:cs typeface="+mn-lt"/>
              </a:rPr>
              <a:t>-USS KUB </a:t>
            </a:r>
            <a:endParaRPr lang="en-GB" sz="2000" dirty="0"/>
          </a:p>
          <a:p>
            <a:r>
              <a:rPr lang="en-GB" sz="2000" dirty="0">
                <a:ea typeface="+mn-lt"/>
                <a:cs typeface="+mn-lt"/>
              </a:rPr>
              <a:t>-MRI Pituitary</a:t>
            </a:r>
            <a:endParaRPr lang="en-GB" sz="2000" dirty="0"/>
          </a:p>
          <a:p>
            <a:r>
              <a:rPr lang="en-GB" sz="2000" dirty="0">
                <a:ea typeface="+mn-lt"/>
                <a:cs typeface="+mn-lt"/>
              </a:rPr>
              <a:t>-MRI adrenal</a:t>
            </a:r>
            <a:endParaRPr lang="en-GB" sz="2000" dirty="0"/>
          </a:p>
          <a:p>
            <a:r>
              <a:rPr lang="en-GB" sz="2000" dirty="0">
                <a:ea typeface="+mn-lt"/>
                <a:cs typeface="+mn-lt"/>
              </a:rPr>
              <a:t>-Urine steroid profile </a:t>
            </a:r>
            <a:endParaRPr lang="en-GB" sz="2000" dirty="0"/>
          </a:p>
          <a:p>
            <a:r>
              <a:rPr lang="en-GB" sz="2000" dirty="0">
                <a:ea typeface="+mn-lt"/>
                <a:cs typeface="+mn-lt"/>
              </a:rPr>
              <a:t>-Continue stress dose Hydrocortisone for 48 hours </a:t>
            </a:r>
            <a:endParaRPr lang="en-GB" sz="2000" dirty="0"/>
          </a:p>
          <a:p>
            <a:r>
              <a:rPr lang="en-GB" sz="2000" dirty="0">
                <a:ea typeface="+mn-lt"/>
                <a:cs typeface="+mn-lt"/>
              </a:rPr>
              <a:t>-To discuss with endocrine tomorrow - update clinical situation</a:t>
            </a:r>
            <a:endParaRPr lang="en-GB" sz="2000" dirty="0"/>
          </a:p>
        </p:txBody>
      </p:sp>
    </p:spTree>
    <p:extLst>
      <p:ext uri="{BB962C8B-B14F-4D97-AF65-F5344CB8AC3E}">
        <p14:creationId xmlns:p14="http://schemas.microsoft.com/office/powerpoint/2010/main" val="2839280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3F848-CA97-A420-4AC6-A894C1A7DF25}"/>
              </a:ext>
            </a:extLst>
          </p:cNvPr>
          <p:cNvSpPr>
            <a:spLocks noGrp="1"/>
          </p:cNvSpPr>
          <p:nvPr>
            <p:ph type="title"/>
          </p:nvPr>
        </p:nvSpPr>
        <p:spPr/>
        <p:txBody>
          <a:bodyPr/>
          <a:lstStyle/>
          <a:p>
            <a:r>
              <a:rPr lang="en-GB" dirty="0"/>
              <a:t>Admit to HDU RHH</a:t>
            </a:r>
          </a:p>
        </p:txBody>
      </p:sp>
      <p:sp>
        <p:nvSpPr>
          <p:cNvPr id="3" name="Content Placeholder 2">
            <a:extLst>
              <a:ext uri="{FF2B5EF4-FFF2-40B4-BE49-F238E27FC236}">
                <a16:creationId xmlns:a16="http://schemas.microsoft.com/office/drawing/2014/main" id="{D75C0ECC-D9FF-29ED-349C-1FD1C8346E2C}"/>
              </a:ext>
            </a:extLst>
          </p:cNvPr>
          <p:cNvSpPr>
            <a:spLocks noGrp="1"/>
          </p:cNvSpPr>
          <p:nvPr>
            <p:ph idx="1"/>
          </p:nvPr>
        </p:nvSpPr>
        <p:spPr/>
        <p:txBody>
          <a:bodyPr vert="horz" lIns="91440" tIns="45720" rIns="91440" bIns="45720" rtlCol="0" anchor="t">
            <a:normAutofit fontScale="85000" lnSpcReduction="20000"/>
          </a:bodyPr>
          <a:lstStyle/>
          <a:p>
            <a:r>
              <a:rPr lang="en-GB" dirty="0"/>
              <a:t>Results 12 H later; </a:t>
            </a:r>
            <a:r>
              <a:rPr lang="en-GB" dirty="0">
                <a:ea typeface="+mn-lt"/>
                <a:cs typeface="+mn-lt"/>
              </a:rPr>
              <a:t>U+Es: Na 128, Creatinine 57, Urea 19.8, K+ 5.5</a:t>
            </a:r>
            <a:endParaRPr lang="en-US"/>
          </a:p>
          <a:p>
            <a:r>
              <a:rPr lang="en-GB" dirty="0">
                <a:ea typeface="+mn-lt"/>
                <a:cs typeface="+mn-lt"/>
              </a:rPr>
              <a:t>Cap Gas: pH 7.1, CO2 3.63, O2 6.33, HCO3 9.1, BE -19.3, HB 61, Glucose 7.1, Ketones 0.5</a:t>
            </a:r>
            <a:endParaRPr lang="en-GB" dirty="0"/>
          </a:p>
          <a:p>
            <a:r>
              <a:rPr lang="en-GB" dirty="0"/>
              <a:t>Admission 11 days</a:t>
            </a:r>
          </a:p>
          <a:p>
            <a:r>
              <a:rPr lang="en-GB" dirty="0"/>
              <a:t>Renal</a:t>
            </a:r>
            <a:r>
              <a:rPr lang="en-GB" dirty="0">
                <a:ea typeface="+mn-lt"/>
                <a:cs typeface="+mn-lt"/>
              </a:rPr>
              <a:t> function, electrolytes and acidosis progressively improved with fluid replacement and supportive management. Returned to his normal baseline.</a:t>
            </a:r>
          </a:p>
          <a:p>
            <a:r>
              <a:rPr lang="en-GB" dirty="0">
                <a:ea typeface="+mn-lt"/>
                <a:cs typeface="+mn-lt"/>
              </a:rPr>
              <a:t>Urinary tract USS showed chronic left-sided pelvicalyceal dilatation with marked cortical thinning throughout the left kidney and a dilated tortuous left ureter.</a:t>
            </a:r>
            <a:endParaRPr lang="en-GB" dirty="0"/>
          </a:p>
          <a:p>
            <a:r>
              <a:rPr lang="en-GB" dirty="0">
                <a:ea typeface="+mn-lt"/>
                <a:cs typeface="+mn-lt"/>
              </a:rPr>
              <a:t>MRI head and adrenals - No obvious adrenal pathology. Small pituitary - ? </a:t>
            </a:r>
            <a:r>
              <a:rPr lang="en-GB" dirty="0" err="1">
                <a:ea typeface="+mn-lt"/>
                <a:cs typeface="+mn-lt"/>
              </a:rPr>
              <a:t>hyoplasia</a:t>
            </a:r>
            <a:r>
              <a:rPr lang="en-GB" dirty="0">
                <a:ea typeface="+mn-lt"/>
                <a:cs typeface="+mn-lt"/>
              </a:rPr>
              <a:t>/pituitary insufficiency. MRI reports still need to be confirmed by paediatric radiologist</a:t>
            </a:r>
            <a:endParaRPr lang="en-GB" dirty="0"/>
          </a:p>
          <a:p>
            <a:r>
              <a:rPr lang="en-GB" dirty="0"/>
              <a:t>Discharged home with PAU access and endocrinology f/u </a:t>
            </a:r>
          </a:p>
          <a:p>
            <a:endParaRPr lang="en-GB" dirty="0"/>
          </a:p>
          <a:p>
            <a:endParaRPr lang="en-GB"/>
          </a:p>
          <a:p>
            <a:endParaRPr lang="en-GB" dirty="0"/>
          </a:p>
          <a:p>
            <a:endParaRPr lang="en-GB" dirty="0"/>
          </a:p>
        </p:txBody>
      </p:sp>
    </p:spTree>
    <p:extLst>
      <p:ext uri="{BB962C8B-B14F-4D97-AF65-F5344CB8AC3E}">
        <p14:creationId xmlns:p14="http://schemas.microsoft.com/office/powerpoint/2010/main" val="850148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6E34-4877-0917-6A9E-31153B4A2D82}"/>
              </a:ext>
            </a:extLst>
          </p:cNvPr>
          <p:cNvSpPr>
            <a:spLocks noGrp="1"/>
          </p:cNvSpPr>
          <p:nvPr>
            <p:ph type="title"/>
          </p:nvPr>
        </p:nvSpPr>
        <p:spPr/>
        <p:txBody>
          <a:bodyPr/>
          <a:lstStyle/>
          <a:p>
            <a:r>
              <a:rPr lang="en-GB" dirty="0"/>
              <a:t>Learning Points</a:t>
            </a:r>
          </a:p>
        </p:txBody>
      </p:sp>
      <p:sp>
        <p:nvSpPr>
          <p:cNvPr id="3" name="Content Placeholder 2">
            <a:extLst>
              <a:ext uri="{FF2B5EF4-FFF2-40B4-BE49-F238E27FC236}">
                <a16:creationId xmlns:a16="http://schemas.microsoft.com/office/drawing/2014/main" id="{74D51EC8-603B-E535-B68D-86221E74E904}"/>
              </a:ext>
            </a:extLst>
          </p:cNvPr>
          <p:cNvSpPr>
            <a:spLocks noGrp="1"/>
          </p:cNvSpPr>
          <p:nvPr>
            <p:ph idx="1"/>
          </p:nvPr>
        </p:nvSpPr>
        <p:spPr/>
        <p:txBody>
          <a:bodyPr vert="horz" lIns="91440" tIns="45720" rIns="91440" bIns="45720" rtlCol="0" anchor="t">
            <a:normAutofit/>
          </a:bodyPr>
          <a:lstStyle/>
          <a:p>
            <a:r>
              <a:rPr lang="en-GB" dirty="0"/>
              <a:t>Complex paediatric pathology – unfamiliar to adult intensivists</a:t>
            </a:r>
          </a:p>
          <a:p>
            <a:r>
              <a:rPr lang="en-GB" dirty="0"/>
              <a:t>Location</a:t>
            </a:r>
          </a:p>
          <a:p>
            <a:r>
              <a:rPr lang="en-GB" dirty="0"/>
              <a:t>Team</a:t>
            </a:r>
          </a:p>
          <a:p>
            <a:r>
              <a:rPr lang="en-GB" dirty="0"/>
              <a:t>Allocation of responsibility</a:t>
            </a:r>
          </a:p>
          <a:p>
            <a:r>
              <a:rPr lang="en-GB" dirty="0"/>
              <a:t>Tertiary transfer not always possible/required</a:t>
            </a:r>
          </a:p>
          <a:p>
            <a:r>
              <a:rPr lang="en-GB" dirty="0"/>
              <a:t>Follow up</a:t>
            </a:r>
          </a:p>
          <a:p>
            <a:endParaRPr lang="en-GB" dirty="0"/>
          </a:p>
        </p:txBody>
      </p:sp>
    </p:spTree>
    <p:extLst>
      <p:ext uri="{BB962C8B-B14F-4D97-AF65-F5344CB8AC3E}">
        <p14:creationId xmlns:p14="http://schemas.microsoft.com/office/powerpoint/2010/main" val="26257122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1154</Words>
  <Application>Microsoft Office PowerPoint</Application>
  <PresentationFormat>Widescreen</PresentationFormat>
  <Paragraphs>96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Martha's Rule at Dudley Collaboration with Paediatrics</vt:lpstr>
      <vt:lpstr>Intensive Care and Paediatrics</vt:lpstr>
      <vt:lpstr>Dudley C4C Jan 2026 to present</vt:lpstr>
      <vt:lpstr>PowerPoint Presentation</vt:lpstr>
      <vt:lpstr>Paediatric C4Cs Jan 26 to present  - Themes</vt:lpstr>
      <vt:lpstr>Paediatric C4Cs Acute Deterioration </vt:lpstr>
      <vt:lpstr>Paediatric C4Cs- Surgical Cases, no acute deterioration </vt:lpstr>
      <vt:lpstr>Paediatric C4Cs (no acute deterioration)</vt:lpstr>
      <vt:lpstr>Paediatric C4Cs (no acute deterioration)</vt:lpstr>
      <vt:lpstr>MDT CASE; Paediatrics, Adult ICM, ED </vt:lpstr>
      <vt:lpstr>Resuscitation Team; Paediatric Cons x 2, Paediatric ST7, Senior Paediatric Dr, Critical Care Cons, ST4 Anaesthetics, ED Paediatric Nursing Lead</vt:lpstr>
      <vt:lpstr>Progress 1600- 1900</vt:lpstr>
      <vt:lpstr>Discussion with BCH KIDS and Endocrinology</vt:lpstr>
      <vt:lpstr>Admit to HDU RHH</vt:lpstr>
      <vt:lpstr>Learning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Zureena Walters</dc:creator>
  <cp:lastModifiedBy>WALTERS, Zureena (BIRMINGHAM COMMUNITY HEALTHCARE NHS FOUNDATION TRUST)</cp:lastModifiedBy>
  <cp:revision>1576</cp:revision>
  <dcterms:created xsi:type="dcterms:W3CDTF">2026-09-30T15:14:07Z</dcterms:created>
  <dcterms:modified xsi:type="dcterms:W3CDTF">2026-10-07T15:16:17Z</dcterms:modified>
</cp:coreProperties>
</file>